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8" r:id="rId3"/>
    <p:sldId id="257" r:id="rId4"/>
    <p:sldId id="268" r:id="rId5"/>
    <p:sldId id="265" r:id="rId6"/>
    <p:sldId id="267" r:id="rId7"/>
    <p:sldId id="261" r:id="rId8"/>
  </p:sldIdLst>
  <p:sldSz cx="18288000" cy="10287000"/>
  <p:notesSz cx="6858000" cy="9144000"/>
  <p:embeddedFontLst>
    <p:embeddedFont>
      <p:font typeface="Arial Black" panose="020B0A04020102020204" pitchFamily="34" charset="0"/>
      <p:bold r:id="rId10"/>
    </p:embeddedFont>
    <p:embeddedFont>
      <p:font typeface="DM Sans" pitchFamily="2" charset="0"/>
      <p:regular r:id="rId11"/>
      <p:bold r:id="rId12"/>
      <p:italic r:id="rId13"/>
      <p:boldItalic r:id="rId14"/>
    </p:embeddedFont>
    <p:embeddedFont>
      <p:font typeface="DM Sans Bold" charset="0"/>
      <p:regular r:id="rId15"/>
    </p:embeddedFont>
    <p:embeddedFont>
      <p:font typeface="Horizon"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48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702" y="2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diagrams/_rels/data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sv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svg"/><Relationship Id="rId4" Type="http://schemas.openxmlformats.org/officeDocument/2006/relationships/image" Target="../media/image19.svg"/><Relationship Id="rId9" Type="http://schemas.openxmlformats.org/officeDocument/2006/relationships/image" Target="../media/image24.png"/></Relationships>
</file>

<file path=ppt/diagrams/_rels/drawing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sv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svg"/><Relationship Id="rId4" Type="http://schemas.openxmlformats.org/officeDocument/2006/relationships/image" Target="../media/image19.svg"/><Relationship Id="rId9" Type="http://schemas.openxmlformats.org/officeDocument/2006/relationships/image" Target="../media/image2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BA05D0-2A88-4FEA-8EFF-00DE9E962885}"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767A6F9F-A855-43B5-BC69-18A0E7FEF98E}">
      <dgm:prSet/>
      <dgm:spPr/>
      <dgm:t>
        <a:bodyPr/>
        <a:lstStyle/>
        <a:p>
          <a:pPr>
            <a:lnSpc>
              <a:spcPct val="100000"/>
            </a:lnSpc>
          </a:pPr>
          <a:r>
            <a:rPr lang="en-US" dirty="0">
              <a:solidFill>
                <a:srgbClr val="000001"/>
              </a:solidFill>
              <a:latin typeface="DM Sans"/>
              <a:sym typeface="Heading Now 71-78"/>
            </a:rPr>
            <a:t>First-to-market voice-driven credit card quotation system,</a:t>
          </a:r>
          <a:r>
            <a:rPr lang="en-US" dirty="0"/>
            <a:t> rollout in 24-32 weeks.</a:t>
          </a:r>
        </a:p>
      </dgm:t>
    </dgm:pt>
    <dgm:pt modelId="{3BE5F772-2E1C-4230-BFFA-76C70B2B0B9A}" type="parTrans" cxnId="{FCB71CC9-BD18-4619-86C1-F20ADDFBDF83}">
      <dgm:prSet/>
      <dgm:spPr/>
      <dgm:t>
        <a:bodyPr/>
        <a:lstStyle/>
        <a:p>
          <a:endParaRPr lang="en-US"/>
        </a:p>
      </dgm:t>
    </dgm:pt>
    <dgm:pt modelId="{FA464AED-06B5-4694-92EB-7A8139F7A0C5}" type="sibTrans" cxnId="{FCB71CC9-BD18-4619-86C1-F20ADDFBDF83}">
      <dgm:prSet/>
      <dgm:spPr/>
      <dgm:t>
        <a:bodyPr/>
        <a:lstStyle/>
        <a:p>
          <a:pPr>
            <a:lnSpc>
              <a:spcPct val="100000"/>
            </a:lnSpc>
          </a:pPr>
          <a:endParaRPr lang="en-US"/>
        </a:p>
      </dgm:t>
    </dgm:pt>
    <dgm:pt modelId="{A3735468-3F39-4CCE-AD90-D9457B0CD06E}">
      <dgm:prSet/>
      <dgm:spPr/>
      <dgm:t>
        <a:bodyPr/>
        <a:lstStyle/>
        <a:p>
          <a:pPr>
            <a:lnSpc>
              <a:spcPct val="100000"/>
            </a:lnSpc>
          </a:pPr>
          <a:r>
            <a:rPr lang="en-US"/>
            <a:t>User data confidentiality is prioritized with GDPR compliance.</a:t>
          </a:r>
        </a:p>
      </dgm:t>
    </dgm:pt>
    <dgm:pt modelId="{3B8616A8-E85A-489F-A408-87E0538996DA}" type="parTrans" cxnId="{003AF928-8774-4068-988D-11FD4E21FEA5}">
      <dgm:prSet/>
      <dgm:spPr/>
      <dgm:t>
        <a:bodyPr/>
        <a:lstStyle/>
        <a:p>
          <a:endParaRPr lang="en-US"/>
        </a:p>
      </dgm:t>
    </dgm:pt>
    <dgm:pt modelId="{56793BC6-31D4-4AC8-AFFF-D59800B598DF}" type="sibTrans" cxnId="{003AF928-8774-4068-988D-11FD4E21FEA5}">
      <dgm:prSet/>
      <dgm:spPr/>
      <dgm:t>
        <a:bodyPr/>
        <a:lstStyle/>
        <a:p>
          <a:pPr>
            <a:lnSpc>
              <a:spcPct val="100000"/>
            </a:lnSpc>
          </a:pPr>
          <a:endParaRPr lang="en-US"/>
        </a:p>
      </dgm:t>
    </dgm:pt>
    <dgm:pt modelId="{171F8422-3832-4D7A-B7D6-0206D127ECC5}">
      <dgm:prSet/>
      <dgm:spPr/>
      <dgm:t>
        <a:bodyPr/>
        <a:lstStyle/>
        <a:p>
          <a:pPr>
            <a:lnSpc>
              <a:spcPct val="100000"/>
            </a:lnSpc>
          </a:pPr>
          <a:r>
            <a:rPr lang="en-US" dirty="0">
              <a:solidFill>
                <a:srgbClr val="000001"/>
              </a:solidFill>
              <a:latin typeface="DM Sans"/>
              <a:sym typeface="Heading Now 71-78"/>
            </a:rPr>
            <a:t>Creates new customer acquisition channel</a:t>
          </a:r>
          <a:endParaRPr lang="en-US" dirty="0"/>
        </a:p>
      </dgm:t>
    </dgm:pt>
    <dgm:pt modelId="{701E3580-F511-4C51-B09B-30DC64AEA64C}" type="parTrans" cxnId="{22C90427-C4C6-42D8-BA10-4367594F9245}">
      <dgm:prSet/>
      <dgm:spPr/>
      <dgm:t>
        <a:bodyPr/>
        <a:lstStyle/>
        <a:p>
          <a:endParaRPr lang="en-US"/>
        </a:p>
      </dgm:t>
    </dgm:pt>
    <dgm:pt modelId="{E4FA91B6-37C8-4503-A37D-8163CD5DEF5C}" type="sibTrans" cxnId="{22C90427-C4C6-42D8-BA10-4367594F9245}">
      <dgm:prSet/>
      <dgm:spPr/>
      <dgm:t>
        <a:bodyPr/>
        <a:lstStyle/>
        <a:p>
          <a:pPr>
            <a:lnSpc>
              <a:spcPct val="100000"/>
            </a:lnSpc>
          </a:pPr>
          <a:endParaRPr lang="en-US"/>
        </a:p>
      </dgm:t>
    </dgm:pt>
    <dgm:pt modelId="{76D90F02-1C05-4D88-ADAF-5045FF12AE38}">
      <dgm:prSet/>
      <dgm:spPr/>
      <dgm:t>
        <a:bodyPr/>
        <a:lstStyle/>
        <a:p>
          <a:pPr>
            <a:lnSpc>
              <a:spcPct val="100000"/>
            </a:lnSpc>
          </a:pPr>
          <a:r>
            <a:rPr lang="en-US"/>
            <a:t>Azure Key Vault facilitates secure credential management.</a:t>
          </a:r>
        </a:p>
      </dgm:t>
    </dgm:pt>
    <dgm:pt modelId="{B3548588-B244-4B4A-99C0-49D2E7DFE6EF}" type="parTrans" cxnId="{3A154359-ADBC-4C5F-9FE5-38366B5E53A0}">
      <dgm:prSet/>
      <dgm:spPr/>
      <dgm:t>
        <a:bodyPr/>
        <a:lstStyle/>
        <a:p>
          <a:endParaRPr lang="en-US"/>
        </a:p>
      </dgm:t>
    </dgm:pt>
    <dgm:pt modelId="{877DBA2F-9582-4D39-86B5-B0714A198AA0}" type="sibTrans" cxnId="{3A154359-ADBC-4C5F-9FE5-38366B5E53A0}">
      <dgm:prSet/>
      <dgm:spPr/>
      <dgm:t>
        <a:bodyPr/>
        <a:lstStyle/>
        <a:p>
          <a:pPr>
            <a:lnSpc>
              <a:spcPct val="100000"/>
            </a:lnSpc>
          </a:pPr>
          <a:endParaRPr lang="en-US"/>
        </a:p>
      </dgm:t>
    </dgm:pt>
    <dgm:pt modelId="{6C9171CF-83CA-474C-975E-A5D29F7DD2E8}">
      <dgm:prSet/>
      <dgm:spPr/>
      <dgm:t>
        <a:bodyPr/>
        <a:lstStyle/>
        <a:p>
          <a:pPr>
            <a:lnSpc>
              <a:spcPct val="100000"/>
            </a:lnSpc>
          </a:pPr>
          <a:r>
            <a:rPr lang="en-US" dirty="0"/>
            <a:t>Real-time audit trails maintain transparency in transactions.</a:t>
          </a:r>
        </a:p>
      </dgm:t>
    </dgm:pt>
    <dgm:pt modelId="{2F32B0BD-8AC5-4203-8626-688776AA4CC7}" type="parTrans" cxnId="{7CA04B0E-4577-4CBF-A5CF-589DCEFBB3A8}">
      <dgm:prSet/>
      <dgm:spPr/>
      <dgm:t>
        <a:bodyPr/>
        <a:lstStyle/>
        <a:p>
          <a:endParaRPr lang="en-US"/>
        </a:p>
      </dgm:t>
    </dgm:pt>
    <dgm:pt modelId="{0FE2E7D5-74F9-411A-ACF4-76CC3D89952E}" type="sibTrans" cxnId="{7CA04B0E-4577-4CBF-A5CF-589DCEFBB3A8}">
      <dgm:prSet/>
      <dgm:spPr/>
      <dgm:t>
        <a:bodyPr/>
        <a:lstStyle/>
        <a:p>
          <a:pPr>
            <a:lnSpc>
              <a:spcPct val="100000"/>
            </a:lnSpc>
          </a:pPr>
          <a:endParaRPr lang="en-US"/>
        </a:p>
      </dgm:t>
    </dgm:pt>
    <dgm:pt modelId="{4B41AC7F-2992-45AE-A8BF-6F1390B61AB9}">
      <dgm:prSet/>
      <dgm:spPr/>
      <dgm:t>
        <a:bodyPr/>
        <a:lstStyle/>
        <a:p>
          <a:pPr>
            <a:lnSpc>
              <a:spcPct val="100000"/>
            </a:lnSpc>
          </a:pPr>
          <a:r>
            <a:rPr lang="en-US"/>
            <a:t>Cutting-edge NLP technology reshapes financial service interactions.</a:t>
          </a:r>
        </a:p>
      </dgm:t>
    </dgm:pt>
    <dgm:pt modelId="{EE00FC8F-FF45-4DA2-8087-991613B28599}" type="parTrans" cxnId="{65CCDBBA-D6F0-498E-B925-0D9BD8631C1F}">
      <dgm:prSet/>
      <dgm:spPr/>
      <dgm:t>
        <a:bodyPr/>
        <a:lstStyle/>
        <a:p>
          <a:endParaRPr lang="en-US"/>
        </a:p>
      </dgm:t>
    </dgm:pt>
    <dgm:pt modelId="{E4FFBC5E-5957-4786-A7CB-14A3B86C01BF}" type="sibTrans" cxnId="{65CCDBBA-D6F0-498E-B925-0D9BD8631C1F}">
      <dgm:prSet/>
      <dgm:spPr/>
      <dgm:t>
        <a:bodyPr/>
        <a:lstStyle/>
        <a:p>
          <a:endParaRPr lang="en-US"/>
        </a:p>
      </dgm:t>
    </dgm:pt>
    <dgm:pt modelId="{40736D74-1B2D-435D-A830-29DCF864A5DD}" type="pres">
      <dgm:prSet presAssocID="{FBBA05D0-2A88-4FEA-8EFF-00DE9E962885}" presName="root" presStyleCnt="0">
        <dgm:presLayoutVars>
          <dgm:dir/>
          <dgm:resizeHandles val="exact"/>
        </dgm:presLayoutVars>
      </dgm:prSet>
      <dgm:spPr/>
    </dgm:pt>
    <dgm:pt modelId="{89E76E6F-0E36-4A56-B3C6-9BD07C47B79B}" type="pres">
      <dgm:prSet presAssocID="{FBBA05D0-2A88-4FEA-8EFF-00DE9E962885}" presName="container" presStyleCnt="0">
        <dgm:presLayoutVars>
          <dgm:dir/>
          <dgm:resizeHandles val="exact"/>
        </dgm:presLayoutVars>
      </dgm:prSet>
      <dgm:spPr/>
    </dgm:pt>
    <dgm:pt modelId="{D69B67EE-9147-4BA2-9672-FB917A3A6302}" type="pres">
      <dgm:prSet presAssocID="{767A6F9F-A855-43B5-BC69-18A0E7FEF98E}" presName="compNode" presStyleCnt="0"/>
      <dgm:spPr/>
    </dgm:pt>
    <dgm:pt modelId="{B51DC62B-8F22-4F66-8F94-FF62D5074C8F}" type="pres">
      <dgm:prSet presAssocID="{767A6F9F-A855-43B5-BC69-18A0E7FEF98E}" presName="iconBgRect" presStyleLbl="bgShp" presStyleIdx="0" presStyleCnt="6"/>
      <dgm:spPr/>
    </dgm:pt>
    <dgm:pt modelId="{4F61E795-78E5-457E-B0BA-14481E7F63C7}" type="pres">
      <dgm:prSet presAssocID="{767A6F9F-A855-43B5-BC69-18A0E7FEF98E}"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topwatch"/>
        </a:ext>
      </dgm:extLst>
    </dgm:pt>
    <dgm:pt modelId="{AADB6579-A319-44AE-9BC4-B943D309950B}" type="pres">
      <dgm:prSet presAssocID="{767A6F9F-A855-43B5-BC69-18A0E7FEF98E}" presName="spaceRect" presStyleCnt="0"/>
      <dgm:spPr/>
    </dgm:pt>
    <dgm:pt modelId="{50A2AEA8-FB8F-4775-BFF8-FCEAEFB8CA4A}" type="pres">
      <dgm:prSet presAssocID="{767A6F9F-A855-43B5-BC69-18A0E7FEF98E}" presName="textRect" presStyleLbl="revTx" presStyleIdx="0" presStyleCnt="6" custLinFactNeighborX="-8187" custLinFactNeighborY="10260">
        <dgm:presLayoutVars>
          <dgm:chMax val="1"/>
          <dgm:chPref val="1"/>
        </dgm:presLayoutVars>
      </dgm:prSet>
      <dgm:spPr/>
    </dgm:pt>
    <dgm:pt modelId="{F8FF2C30-A79A-46AF-A032-7EBA54901EF5}" type="pres">
      <dgm:prSet presAssocID="{FA464AED-06B5-4694-92EB-7A8139F7A0C5}" presName="sibTrans" presStyleLbl="sibTrans2D1" presStyleIdx="0" presStyleCnt="0"/>
      <dgm:spPr/>
    </dgm:pt>
    <dgm:pt modelId="{A5424588-F63F-4B78-900C-8710D156733C}" type="pres">
      <dgm:prSet presAssocID="{A3735468-3F39-4CCE-AD90-D9457B0CD06E}" presName="compNode" presStyleCnt="0"/>
      <dgm:spPr/>
    </dgm:pt>
    <dgm:pt modelId="{43DEA9DF-3408-4582-AFF4-8DED467B53DD}" type="pres">
      <dgm:prSet presAssocID="{A3735468-3F39-4CCE-AD90-D9457B0CD06E}" presName="iconBgRect" presStyleLbl="bgShp" presStyleIdx="1" presStyleCnt="6"/>
      <dgm:spPr/>
    </dgm:pt>
    <dgm:pt modelId="{8D5871D4-2B66-4D81-9F60-6E4D0BE031E4}" type="pres">
      <dgm:prSet presAssocID="{A3735468-3F39-4CCE-AD90-D9457B0CD06E}"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Lock"/>
        </a:ext>
      </dgm:extLst>
    </dgm:pt>
    <dgm:pt modelId="{DAB90C5A-4C09-449C-9ECD-9FBCD11475D9}" type="pres">
      <dgm:prSet presAssocID="{A3735468-3F39-4CCE-AD90-D9457B0CD06E}" presName="spaceRect" presStyleCnt="0"/>
      <dgm:spPr/>
    </dgm:pt>
    <dgm:pt modelId="{258BCA3F-BA4F-4CE4-AEDD-9A58ADB53CC3}" type="pres">
      <dgm:prSet presAssocID="{A3735468-3F39-4CCE-AD90-D9457B0CD06E}" presName="textRect" presStyleLbl="revTx" presStyleIdx="1" presStyleCnt="6">
        <dgm:presLayoutVars>
          <dgm:chMax val="1"/>
          <dgm:chPref val="1"/>
        </dgm:presLayoutVars>
      </dgm:prSet>
      <dgm:spPr/>
    </dgm:pt>
    <dgm:pt modelId="{5B98A39D-9ADD-4144-A2EE-8090DF0B6856}" type="pres">
      <dgm:prSet presAssocID="{56793BC6-31D4-4AC8-AFFF-D59800B598DF}" presName="sibTrans" presStyleLbl="sibTrans2D1" presStyleIdx="0" presStyleCnt="0"/>
      <dgm:spPr/>
    </dgm:pt>
    <dgm:pt modelId="{6B0DA72D-2C8F-4F01-80C1-3BBB99D9B2EA}" type="pres">
      <dgm:prSet presAssocID="{171F8422-3832-4D7A-B7D6-0206D127ECC5}" presName="compNode" presStyleCnt="0"/>
      <dgm:spPr/>
    </dgm:pt>
    <dgm:pt modelId="{61C2F64F-E605-4AFC-84FC-03BE2F47DF88}" type="pres">
      <dgm:prSet presAssocID="{171F8422-3832-4D7A-B7D6-0206D127ECC5}" presName="iconBgRect" presStyleLbl="bgShp" presStyleIdx="2" presStyleCnt="6"/>
      <dgm:spPr/>
    </dgm:pt>
    <dgm:pt modelId="{9171F050-31DA-41C8-BBD2-34A6C6C4051E}" type="pres">
      <dgm:prSet presAssocID="{171F8422-3832-4D7A-B7D6-0206D127ECC5}"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ubtitles"/>
        </a:ext>
      </dgm:extLst>
    </dgm:pt>
    <dgm:pt modelId="{A09E07E8-D4F8-42B9-BF39-CC7438880EC6}" type="pres">
      <dgm:prSet presAssocID="{171F8422-3832-4D7A-B7D6-0206D127ECC5}" presName="spaceRect" presStyleCnt="0"/>
      <dgm:spPr/>
    </dgm:pt>
    <dgm:pt modelId="{14435193-28EA-47F4-892B-DF6C94F80420}" type="pres">
      <dgm:prSet presAssocID="{171F8422-3832-4D7A-B7D6-0206D127ECC5}" presName="textRect" presStyleLbl="revTx" presStyleIdx="2" presStyleCnt="6">
        <dgm:presLayoutVars>
          <dgm:chMax val="1"/>
          <dgm:chPref val="1"/>
        </dgm:presLayoutVars>
      </dgm:prSet>
      <dgm:spPr/>
    </dgm:pt>
    <dgm:pt modelId="{114470C6-6EB3-438F-9E10-6DDC05C0EC23}" type="pres">
      <dgm:prSet presAssocID="{E4FA91B6-37C8-4503-A37D-8163CD5DEF5C}" presName="sibTrans" presStyleLbl="sibTrans2D1" presStyleIdx="0" presStyleCnt="0"/>
      <dgm:spPr/>
    </dgm:pt>
    <dgm:pt modelId="{701614EC-054A-4BE4-B9AE-782D1676D5EA}" type="pres">
      <dgm:prSet presAssocID="{76D90F02-1C05-4D88-ADAF-5045FF12AE38}" presName="compNode" presStyleCnt="0"/>
      <dgm:spPr/>
    </dgm:pt>
    <dgm:pt modelId="{799124A1-A802-409B-AAF4-ECDCD5DEB59F}" type="pres">
      <dgm:prSet presAssocID="{76D90F02-1C05-4D88-ADAF-5045FF12AE38}" presName="iconBgRect" presStyleLbl="bgShp" presStyleIdx="3" presStyleCnt="6"/>
      <dgm:spPr/>
    </dgm:pt>
    <dgm:pt modelId="{083FCDD2-63E1-4E47-9081-CF5F5F151CE6}" type="pres">
      <dgm:prSet presAssocID="{76D90F02-1C05-4D88-ADAF-5045FF12AE38}"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Key"/>
        </a:ext>
      </dgm:extLst>
    </dgm:pt>
    <dgm:pt modelId="{F98F1D09-87C3-4C09-BE81-E6AC52BAFB1F}" type="pres">
      <dgm:prSet presAssocID="{76D90F02-1C05-4D88-ADAF-5045FF12AE38}" presName="spaceRect" presStyleCnt="0"/>
      <dgm:spPr/>
    </dgm:pt>
    <dgm:pt modelId="{F123D05E-6688-49D4-B170-1275688C93D6}" type="pres">
      <dgm:prSet presAssocID="{76D90F02-1C05-4D88-ADAF-5045FF12AE38}" presName="textRect" presStyleLbl="revTx" presStyleIdx="3" presStyleCnt="6">
        <dgm:presLayoutVars>
          <dgm:chMax val="1"/>
          <dgm:chPref val="1"/>
        </dgm:presLayoutVars>
      </dgm:prSet>
      <dgm:spPr/>
    </dgm:pt>
    <dgm:pt modelId="{E6A1D842-81B4-4693-BC33-C56D968E4C20}" type="pres">
      <dgm:prSet presAssocID="{877DBA2F-9582-4D39-86B5-B0714A198AA0}" presName="sibTrans" presStyleLbl="sibTrans2D1" presStyleIdx="0" presStyleCnt="0"/>
      <dgm:spPr/>
    </dgm:pt>
    <dgm:pt modelId="{D1142A2E-E2B5-44DF-82A5-66EB80672B3C}" type="pres">
      <dgm:prSet presAssocID="{6C9171CF-83CA-474C-975E-A5D29F7DD2E8}" presName="compNode" presStyleCnt="0"/>
      <dgm:spPr/>
    </dgm:pt>
    <dgm:pt modelId="{063948C7-9901-437B-B467-500E1DB7E8C1}" type="pres">
      <dgm:prSet presAssocID="{6C9171CF-83CA-474C-975E-A5D29F7DD2E8}" presName="iconBgRect" presStyleLbl="bgShp" presStyleIdx="4" presStyleCnt="6"/>
      <dgm:spPr/>
    </dgm:pt>
    <dgm:pt modelId="{7C7F922C-EA81-4383-88E1-6AD7A147BD64}" type="pres">
      <dgm:prSet presAssocID="{6C9171CF-83CA-474C-975E-A5D29F7DD2E8}"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Footprints"/>
        </a:ext>
      </dgm:extLst>
    </dgm:pt>
    <dgm:pt modelId="{7C254589-0D82-4AA3-AA0C-292B703F37A3}" type="pres">
      <dgm:prSet presAssocID="{6C9171CF-83CA-474C-975E-A5D29F7DD2E8}" presName="spaceRect" presStyleCnt="0"/>
      <dgm:spPr/>
    </dgm:pt>
    <dgm:pt modelId="{3FF231EA-BA7B-4D29-B146-FA34982EEFDE}" type="pres">
      <dgm:prSet presAssocID="{6C9171CF-83CA-474C-975E-A5D29F7DD2E8}" presName="textRect" presStyleLbl="revTx" presStyleIdx="4" presStyleCnt="6">
        <dgm:presLayoutVars>
          <dgm:chMax val="1"/>
          <dgm:chPref val="1"/>
        </dgm:presLayoutVars>
      </dgm:prSet>
      <dgm:spPr/>
    </dgm:pt>
    <dgm:pt modelId="{2720D493-1D36-48C2-BA3C-B81E251C8D8F}" type="pres">
      <dgm:prSet presAssocID="{0FE2E7D5-74F9-411A-ACF4-76CC3D89952E}" presName="sibTrans" presStyleLbl="sibTrans2D1" presStyleIdx="0" presStyleCnt="0"/>
      <dgm:spPr/>
    </dgm:pt>
    <dgm:pt modelId="{E34CAC14-B6BA-4C94-B159-63D96569BEF8}" type="pres">
      <dgm:prSet presAssocID="{4B41AC7F-2992-45AE-A8BF-6F1390B61AB9}" presName="compNode" presStyleCnt="0"/>
      <dgm:spPr/>
    </dgm:pt>
    <dgm:pt modelId="{3938CD65-17F2-4C95-A292-943F8D19CA66}" type="pres">
      <dgm:prSet presAssocID="{4B41AC7F-2992-45AE-A8BF-6F1390B61AB9}" presName="iconBgRect" presStyleLbl="bgShp" presStyleIdx="5" presStyleCnt="6"/>
      <dgm:spPr/>
    </dgm:pt>
    <dgm:pt modelId="{84E5C003-BD24-45D4-9D75-3BD104665DF4}" type="pres">
      <dgm:prSet presAssocID="{4B41AC7F-2992-45AE-A8BF-6F1390B61AB9}"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Puzzle"/>
        </a:ext>
      </dgm:extLst>
    </dgm:pt>
    <dgm:pt modelId="{D51F50E1-7D63-47F8-851E-C5F3477619A2}" type="pres">
      <dgm:prSet presAssocID="{4B41AC7F-2992-45AE-A8BF-6F1390B61AB9}" presName="spaceRect" presStyleCnt="0"/>
      <dgm:spPr/>
    </dgm:pt>
    <dgm:pt modelId="{81C5161F-34D9-42F7-923A-B5DB31720560}" type="pres">
      <dgm:prSet presAssocID="{4B41AC7F-2992-45AE-A8BF-6F1390B61AB9}" presName="textRect" presStyleLbl="revTx" presStyleIdx="5" presStyleCnt="6">
        <dgm:presLayoutVars>
          <dgm:chMax val="1"/>
          <dgm:chPref val="1"/>
        </dgm:presLayoutVars>
      </dgm:prSet>
      <dgm:spPr/>
    </dgm:pt>
  </dgm:ptLst>
  <dgm:cxnLst>
    <dgm:cxn modelId="{0A17F207-091E-4BF8-A0C3-533DFDA1FF11}" type="presOf" srcId="{877DBA2F-9582-4D39-86B5-B0714A198AA0}" destId="{E6A1D842-81B4-4693-BC33-C56D968E4C20}" srcOrd="0" destOrd="0" presId="urn:microsoft.com/office/officeart/2018/2/layout/IconCircleList"/>
    <dgm:cxn modelId="{7CA04B0E-4577-4CBF-A5CF-589DCEFBB3A8}" srcId="{FBBA05D0-2A88-4FEA-8EFF-00DE9E962885}" destId="{6C9171CF-83CA-474C-975E-A5D29F7DD2E8}" srcOrd="4" destOrd="0" parTransId="{2F32B0BD-8AC5-4203-8626-688776AA4CC7}" sibTransId="{0FE2E7D5-74F9-411A-ACF4-76CC3D89952E}"/>
    <dgm:cxn modelId="{63319A0F-08D3-4287-8C3D-49C5C657C3AD}" type="presOf" srcId="{4B41AC7F-2992-45AE-A8BF-6F1390B61AB9}" destId="{81C5161F-34D9-42F7-923A-B5DB31720560}" srcOrd="0" destOrd="0" presId="urn:microsoft.com/office/officeart/2018/2/layout/IconCircleList"/>
    <dgm:cxn modelId="{22C90427-C4C6-42D8-BA10-4367594F9245}" srcId="{FBBA05D0-2A88-4FEA-8EFF-00DE9E962885}" destId="{171F8422-3832-4D7A-B7D6-0206D127ECC5}" srcOrd="2" destOrd="0" parTransId="{701E3580-F511-4C51-B09B-30DC64AEA64C}" sibTransId="{E4FA91B6-37C8-4503-A37D-8163CD5DEF5C}"/>
    <dgm:cxn modelId="{003AF928-8774-4068-988D-11FD4E21FEA5}" srcId="{FBBA05D0-2A88-4FEA-8EFF-00DE9E962885}" destId="{A3735468-3F39-4CCE-AD90-D9457B0CD06E}" srcOrd="1" destOrd="0" parTransId="{3B8616A8-E85A-489F-A408-87E0538996DA}" sibTransId="{56793BC6-31D4-4AC8-AFFF-D59800B598DF}"/>
    <dgm:cxn modelId="{B03F0240-42A7-49A6-A2A5-4A27DA733F56}" type="presOf" srcId="{171F8422-3832-4D7A-B7D6-0206D127ECC5}" destId="{14435193-28EA-47F4-892B-DF6C94F80420}" srcOrd="0" destOrd="0" presId="urn:microsoft.com/office/officeart/2018/2/layout/IconCircleList"/>
    <dgm:cxn modelId="{F06C6E45-8950-4AE2-81F1-03F1DBB7EB98}" type="presOf" srcId="{76D90F02-1C05-4D88-ADAF-5045FF12AE38}" destId="{F123D05E-6688-49D4-B170-1275688C93D6}" srcOrd="0" destOrd="0" presId="urn:microsoft.com/office/officeart/2018/2/layout/IconCircleList"/>
    <dgm:cxn modelId="{CFFF0F46-8AB3-4549-B892-C213CE53C312}" type="presOf" srcId="{A3735468-3F39-4CCE-AD90-D9457B0CD06E}" destId="{258BCA3F-BA4F-4CE4-AEDD-9A58ADB53CC3}" srcOrd="0" destOrd="0" presId="urn:microsoft.com/office/officeart/2018/2/layout/IconCircleList"/>
    <dgm:cxn modelId="{623B5D59-B298-453D-9E81-098E39E5A151}" type="presOf" srcId="{0FE2E7D5-74F9-411A-ACF4-76CC3D89952E}" destId="{2720D493-1D36-48C2-BA3C-B81E251C8D8F}" srcOrd="0" destOrd="0" presId="urn:microsoft.com/office/officeart/2018/2/layout/IconCircleList"/>
    <dgm:cxn modelId="{3A154359-ADBC-4C5F-9FE5-38366B5E53A0}" srcId="{FBBA05D0-2A88-4FEA-8EFF-00DE9E962885}" destId="{76D90F02-1C05-4D88-ADAF-5045FF12AE38}" srcOrd="3" destOrd="0" parTransId="{B3548588-B244-4B4A-99C0-49D2E7DFE6EF}" sibTransId="{877DBA2F-9582-4D39-86B5-B0714A198AA0}"/>
    <dgm:cxn modelId="{D50E7A7D-F123-4309-83D3-8979AE2CC278}" type="presOf" srcId="{FBBA05D0-2A88-4FEA-8EFF-00DE9E962885}" destId="{40736D74-1B2D-435D-A830-29DCF864A5DD}" srcOrd="0" destOrd="0" presId="urn:microsoft.com/office/officeart/2018/2/layout/IconCircleList"/>
    <dgm:cxn modelId="{5BF8C1A9-4EA1-4DEF-A536-701AC6B25084}" type="presOf" srcId="{767A6F9F-A855-43B5-BC69-18A0E7FEF98E}" destId="{50A2AEA8-FB8F-4775-BFF8-FCEAEFB8CA4A}" srcOrd="0" destOrd="0" presId="urn:microsoft.com/office/officeart/2018/2/layout/IconCircleList"/>
    <dgm:cxn modelId="{65CCDBBA-D6F0-498E-B925-0D9BD8631C1F}" srcId="{FBBA05D0-2A88-4FEA-8EFF-00DE9E962885}" destId="{4B41AC7F-2992-45AE-A8BF-6F1390B61AB9}" srcOrd="5" destOrd="0" parTransId="{EE00FC8F-FF45-4DA2-8087-991613B28599}" sibTransId="{E4FFBC5E-5957-4786-A7CB-14A3B86C01BF}"/>
    <dgm:cxn modelId="{2223BABD-3E2A-495A-914F-2C1E2E86BC2D}" type="presOf" srcId="{56793BC6-31D4-4AC8-AFFF-D59800B598DF}" destId="{5B98A39D-9ADD-4144-A2EE-8090DF0B6856}" srcOrd="0" destOrd="0" presId="urn:microsoft.com/office/officeart/2018/2/layout/IconCircleList"/>
    <dgm:cxn modelId="{FCB71CC9-BD18-4619-86C1-F20ADDFBDF83}" srcId="{FBBA05D0-2A88-4FEA-8EFF-00DE9E962885}" destId="{767A6F9F-A855-43B5-BC69-18A0E7FEF98E}" srcOrd="0" destOrd="0" parTransId="{3BE5F772-2E1C-4230-BFFA-76C70B2B0B9A}" sibTransId="{FA464AED-06B5-4694-92EB-7A8139F7A0C5}"/>
    <dgm:cxn modelId="{DCEE38CB-E9AA-49BE-8C28-F1B9BD608E6B}" type="presOf" srcId="{FA464AED-06B5-4694-92EB-7A8139F7A0C5}" destId="{F8FF2C30-A79A-46AF-A032-7EBA54901EF5}" srcOrd="0" destOrd="0" presId="urn:microsoft.com/office/officeart/2018/2/layout/IconCircleList"/>
    <dgm:cxn modelId="{713A50CD-846D-42BA-A453-5CCF42FF86D9}" type="presOf" srcId="{6C9171CF-83CA-474C-975E-A5D29F7DD2E8}" destId="{3FF231EA-BA7B-4D29-B146-FA34982EEFDE}" srcOrd="0" destOrd="0" presId="urn:microsoft.com/office/officeart/2018/2/layout/IconCircleList"/>
    <dgm:cxn modelId="{70D43AE8-53B6-45E6-ABA1-218F0316F0B7}" type="presOf" srcId="{E4FA91B6-37C8-4503-A37D-8163CD5DEF5C}" destId="{114470C6-6EB3-438F-9E10-6DDC05C0EC23}" srcOrd="0" destOrd="0" presId="urn:microsoft.com/office/officeart/2018/2/layout/IconCircleList"/>
    <dgm:cxn modelId="{5D145247-8B16-44E8-800D-1353AE2EDCA1}" type="presParOf" srcId="{40736D74-1B2D-435D-A830-29DCF864A5DD}" destId="{89E76E6F-0E36-4A56-B3C6-9BD07C47B79B}" srcOrd="0" destOrd="0" presId="urn:microsoft.com/office/officeart/2018/2/layout/IconCircleList"/>
    <dgm:cxn modelId="{362AE757-0DDB-4C7A-9EAB-4399BD785EF9}" type="presParOf" srcId="{89E76E6F-0E36-4A56-B3C6-9BD07C47B79B}" destId="{D69B67EE-9147-4BA2-9672-FB917A3A6302}" srcOrd="0" destOrd="0" presId="urn:microsoft.com/office/officeart/2018/2/layout/IconCircleList"/>
    <dgm:cxn modelId="{4AD3A873-B37E-45B8-B517-E3E501482459}" type="presParOf" srcId="{D69B67EE-9147-4BA2-9672-FB917A3A6302}" destId="{B51DC62B-8F22-4F66-8F94-FF62D5074C8F}" srcOrd="0" destOrd="0" presId="urn:microsoft.com/office/officeart/2018/2/layout/IconCircleList"/>
    <dgm:cxn modelId="{F49E2F40-A1CB-4389-97EA-8B177DA5D551}" type="presParOf" srcId="{D69B67EE-9147-4BA2-9672-FB917A3A6302}" destId="{4F61E795-78E5-457E-B0BA-14481E7F63C7}" srcOrd="1" destOrd="0" presId="urn:microsoft.com/office/officeart/2018/2/layout/IconCircleList"/>
    <dgm:cxn modelId="{3EDB2CEC-63EB-4C99-8614-4E3C3D09DD10}" type="presParOf" srcId="{D69B67EE-9147-4BA2-9672-FB917A3A6302}" destId="{AADB6579-A319-44AE-9BC4-B943D309950B}" srcOrd="2" destOrd="0" presId="urn:microsoft.com/office/officeart/2018/2/layout/IconCircleList"/>
    <dgm:cxn modelId="{95674EA7-7C8D-44E3-9D9A-75E21BF235BB}" type="presParOf" srcId="{D69B67EE-9147-4BA2-9672-FB917A3A6302}" destId="{50A2AEA8-FB8F-4775-BFF8-FCEAEFB8CA4A}" srcOrd="3" destOrd="0" presId="urn:microsoft.com/office/officeart/2018/2/layout/IconCircleList"/>
    <dgm:cxn modelId="{944FFCF3-24F0-4AE2-B141-217BEB3F4395}" type="presParOf" srcId="{89E76E6F-0E36-4A56-B3C6-9BD07C47B79B}" destId="{F8FF2C30-A79A-46AF-A032-7EBA54901EF5}" srcOrd="1" destOrd="0" presId="urn:microsoft.com/office/officeart/2018/2/layout/IconCircleList"/>
    <dgm:cxn modelId="{4524D5E3-D5AC-4324-B19B-C90674EC1C40}" type="presParOf" srcId="{89E76E6F-0E36-4A56-B3C6-9BD07C47B79B}" destId="{A5424588-F63F-4B78-900C-8710D156733C}" srcOrd="2" destOrd="0" presId="urn:microsoft.com/office/officeart/2018/2/layout/IconCircleList"/>
    <dgm:cxn modelId="{7CC8A916-D728-464E-9EDF-D36F508C1DD0}" type="presParOf" srcId="{A5424588-F63F-4B78-900C-8710D156733C}" destId="{43DEA9DF-3408-4582-AFF4-8DED467B53DD}" srcOrd="0" destOrd="0" presId="urn:microsoft.com/office/officeart/2018/2/layout/IconCircleList"/>
    <dgm:cxn modelId="{52A508C0-0BA3-4569-B56F-56363A245350}" type="presParOf" srcId="{A5424588-F63F-4B78-900C-8710D156733C}" destId="{8D5871D4-2B66-4D81-9F60-6E4D0BE031E4}" srcOrd="1" destOrd="0" presId="urn:microsoft.com/office/officeart/2018/2/layout/IconCircleList"/>
    <dgm:cxn modelId="{6D1BCE64-5A31-4A10-BF1A-A9B669E3D3D7}" type="presParOf" srcId="{A5424588-F63F-4B78-900C-8710D156733C}" destId="{DAB90C5A-4C09-449C-9ECD-9FBCD11475D9}" srcOrd="2" destOrd="0" presId="urn:microsoft.com/office/officeart/2018/2/layout/IconCircleList"/>
    <dgm:cxn modelId="{7EBA12FD-2B1F-4675-BFC2-DF01E59C0794}" type="presParOf" srcId="{A5424588-F63F-4B78-900C-8710D156733C}" destId="{258BCA3F-BA4F-4CE4-AEDD-9A58ADB53CC3}" srcOrd="3" destOrd="0" presId="urn:microsoft.com/office/officeart/2018/2/layout/IconCircleList"/>
    <dgm:cxn modelId="{D3EEBE6C-8EBA-444A-90B8-77D0709ECCB6}" type="presParOf" srcId="{89E76E6F-0E36-4A56-B3C6-9BD07C47B79B}" destId="{5B98A39D-9ADD-4144-A2EE-8090DF0B6856}" srcOrd="3" destOrd="0" presId="urn:microsoft.com/office/officeart/2018/2/layout/IconCircleList"/>
    <dgm:cxn modelId="{55A55CA9-A1A2-4C86-A99A-3E3571CFE465}" type="presParOf" srcId="{89E76E6F-0E36-4A56-B3C6-9BD07C47B79B}" destId="{6B0DA72D-2C8F-4F01-80C1-3BBB99D9B2EA}" srcOrd="4" destOrd="0" presId="urn:microsoft.com/office/officeart/2018/2/layout/IconCircleList"/>
    <dgm:cxn modelId="{1A0CC729-DEB6-4029-91CE-5EA8F886DDD0}" type="presParOf" srcId="{6B0DA72D-2C8F-4F01-80C1-3BBB99D9B2EA}" destId="{61C2F64F-E605-4AFC-84FC-03BE2F47DF88}" srcOrd="0" destOrd="0" presId="urn:microsoft.com/office/officeart/2018/2/layout/IconCircleList"/>
    <dgm:cxn modelId="{A0E2258B-F4C9-43B6-9D70-A5A44F559F95}" type="presParOf" srcId="{6B0DA72D-2C8F-4F01-80C1-3BBB99D9B2EA}" destId="{9171F050-31DA-41C8-BBD2-34A6C6C4051E}" srcOrd="1" destOrd="0" presId="urn:microsoft.com/office/officeart/2018/2/layout/IconCircleList"/>
    <dgm:cxn modelId="{45BC81C2-A1DD-4263-938E-B708BD6D7951}" type="presParOf" srcId="{6B0DA72D-2C8F-4F01-80C1-3BBB99D9B2EA}" destId="{A09E07E8-D4F8-42B9-BF39-CC7438880EC6}" srcOrd="2" destOrd="0" presId="urn:microsoft.com/office/officeart/2018/2/layout/IconCircleList"/>
    <dgm:cxn modelId="{3943FE5C-1687-4E0A-A1DC-691DC7B1A1C0}" type="presParOf" srcId="{6B0DA72D-2C8F-4F01-80C1-3BBB99D9B2EA}" destId="{14435193-28EA-47F4-892B-DF6C94F80420}" srcOrd="3" destOrd="0" presId="urn:microsoft.com/office/officeart/2018/2/layout/IconCircleList"/>
    <dgm:cxn modelId="{4320C4DF-442F-469E-B171-E23BA8C791BA}" type="presParOf" srcId="{89E76E6F-0E36-4A56-B3C6-9BD07C47B79B}" destId="{114470C6-6EB3-438F-9E10-6DDC05C0EC23}" srcOrd="5" destOrd="0" presId="urn:microsoft.com/office/officeart/2018/2/layout/IconCircleList"/>
    <dgm:cxn modelId="{5F9D13D3-5230-4A29-A00A-8D76C6B6094B}" type="presParOf" srcId="{89E76E6F-0E36-4A56-B3C6-9BD07C47B79B}" destId="{701614EC-054A-4BE4-B9AE-782D1676D5EA}" srcOrd="6" destOrd="0" presId="urn:microsoft.com/office/officeart/2018/2/layout/IconCircleList"/>
    <dgm:cxn modelId="{D90676D7-1094-4415-ABD9-14DD5F25ACB0}" type="presParOf" srcId="{701614EC-054A-4BE4-B9AE-782D1676D5EA}" destId="{799124A1-A802-409B-AAF4-ECDCD5DEB59F}" srcOrd="0" destOrd="0" presId="urn:microsoft.com/office/officeart/2018/2/layout/IconCircleList"/>
    <dgm:cxn modelId="{14434983-8F02-4D6E-8D4C-0ADE8CB1BF55}" type="presParOf" srcId="{701614EC-054A-4BE4-B9AE-782D1676D5EA}" destId="{083FCDD2-63E1-4E47-9081-CF5F5F151CE6}" srcOrd="1" destOrd="0" presId="urn:microsoft.com/office/officeart/2018/2/layout/IconCircleList"/>
    <dgm:cxn modelId="{92153D68-095E-4CDB-A5FA-634D23CB3E9A}" type="presParOf" srcId="{701614EC-054A-4BE4-B9AE-782D1676D5EA}" destId="{F98F1D09-87C3-4C09-BE81-E6AC52BAFB1F}" srcOrd="2" destOrd="0" presId="urn:microsoft.com/office/officeart/2018/2/layout/IconCircleList"/>
    <dgm:cxn modelId="{B11992DC-CFF0-4A22-BF33-AE2623916491}" type="presParOf" srcId="{701614EC-054A-4BE4-B9AE-782D1676D5EA}" destId="{F123D05E-6688-49D4-B170-1275688C93D6}" srcOrd="3" destOrd="0" presId="urn:microsoft.com/office/officeart/2018/2/layout/IconCircleList"/>
    <dgm:cxn modelId="{E852FA4F-EEB0-44EE-AAA3-48CAE70254A2}" type="presParOf" srcId="{89E76E6F-0E36-4A56-B3C6-9BD07C47B79B}" destId="{E6A1D842-81B4-4693-BC33-C56D968E4C20}" srcOrd="7" destOrd="0" presId="urn:microsoft.com/office/officeart/2018/2/layout/IconCircleList"/>
    <dgm:cxn modelId="{F2F5BBF4-ED52-4DC4-A770-1EB88D3FB49A}" type="presParOf" srcId="{89E76E6F-0E36-4A56-B3C6-9BD07C47B79B}" destId="{D1142A2E-E2B5-44DF-82A5-66EB80672B3C}" srcOrd="8" destOrd="0" presId="urn:microsoft.com/office/officeart/2018/2/layout/IconCircleList"/>
    <dgm:cxn modelId="{64B7648F-57E1-4A3B-8792-D585A3B9756C}" type="presParOf" srcId="{D1142A2E-E2B5-44DF-82A5-66EB80672B3C}" destId="{063948C7-9901-437B-B467-500E1DB7E8C1}" srcOrd="0" destOrd="0" presId="urn:microsoft.com/office/officeart/2018/2/layout/IconCircleList"/>
    <dgm:cxn modelId="{8E6DE9E2-0473-42E6-B86E-D7621DA4E77B}" type="presParOf" srcId="{D1142A2E-E2B5-44DF-82A5-66EB80672B3C}" destId="{7C7F922C-EA81-4383-88E1-6AD7A147BD64}" srcOrd="1" destOrd="0" presId="urn:microsoft.com/office/officeart/2018/2/layout/IconCircleList"/>
    <dgm:cxn modelId="{C53E7C9A-C744-44E1-B613-2FECDBA75809}" type="presParOf" srcId="{D1142A2E-E2B5-44DF-82A5-66EB80672B3C}" destId="{7C254589-0D82-4AA3-AA0C-292B703F37A3}" srcOrd="2" destOrd="0" presId="urn:microsoft.com/office/officeart/2018/2/layout/IconCircleList"/>
    <dgm:cxn modelId="{CA9A540B-7403-435C-88DA-2A42E26B16A8}" type="presParOf" srcId="{D1142A2E-E2B5-44DF-82A5-66EB80672B3C}" destId="{3FF231EA-BA7B-4D29-B146-FA34982EEFDE}" srcOrd="3" destOrd="0" presId="urn:microsoft.com/office/officeart/2018/2/layout/IconCircleList"/>
    <dgm:cxn modelId="{962E3EB7-3C47-422C-9219-F6ECFB85ED7B}" type="presParOf" srcId="{89E76E6F-0E36-4A56-B3C6-9BD07C47B79B}" destId="{2720D493-1D36-48C2-BA3C-B81E251C8D8F}" srcOrd="9" destOrd="0" presId="urn:microsoft.com/office/officeart/2018/2/layout/IconCircleList"/>
    <dgm:cxn modelId="{23F84AE4-7F82-48AA-AFD9-C906B06DEF6B}" type="presParOf" srcId="{89E76E6F-0E36-4A56-B3C6-9BD07C47B79B}" destId="{E34CAC14-B6BA-4C94-B159-63D96569BEF8}" srcOrd="10" destOrd="0" presId="urn:microsoft.com/office/officeart/2018/2/layout/IconCircleList"/>
    <dgm:cxn modelId="{F5004105-2060-4D56-8795-B98E8E9D0850}" type="presParOf" srcId="{E34CAC14-B6BA-4C94-B159-63D96569BEF8}" destId="{3938CD65-17F2-4C95-A292-943F8D19CA66}" srcOrd="0" destOrd="0" presId="urn:microsoft.com/office/officeart/2018/2/layout/IconCircleList"/>
    <dgm:cxn modelId="{AD54B3AD-6CC6-4978-A370-72B3FD1BCFB2}" type="presParOf" srcId="{E34CAC14-B6BA-4C94-B159-63D96569BEF8}" destId="{84E5C003-BD24-45D4-9D75-3BD104665DF4}" srcOrd="1" destOrd="0" presId="urn:microsoft.com/office/officeart/2018/2/layout/IconCircleList"/>
    <dgm:cxn modelId="{D3E1C342-2D9B-4B02-A061-8150438B08AF}" type="presParOf" srcId="{E34CAC14-B6BA-4C94-B159-63D96569BEF8}" destId="{D51F50E1-7D63-47F8-851E-C5F3477619A2}" srcOrd="2" destOrd="0" presId="urn:microsoft.com/office/officeart/2018/2/layout/IconCircleList"/>
    <dgm:cxn modelId="{908C35EF-67C1-4244-93B3-7FFD66DF5A8D}" type="presParOf" srcId="{E34CAC14-B6BA-4C94-B159-63D96569BEF8}" destId="{81C5161F-34D9-42F7-923A-B5DB31720560}"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1DC62B-8F22-4F66-8F94-FF62D5074C8F}">
      <dsp:nvSpPr>
        <dsp:cNvPr id="0" name=""/>
        <dsp:cNvSpPr/>
      </dsp:nvSpPr>
      <dsp:spPr>
        <a:xfrm>
          <a:off x="139621" y="336980"/>
          <a:ext cx="1127195" cy="112719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61E795-78E5-457E-B0BA-14481E7F63C7}">
      <dsp:nvSpPr>
        <dsp:cNvPr id="0" name=""/>
        <dsp:cNvSpPr/>
      </dsp:nvSpPr>
      <dsp:spPr>
        <a:xfrm>
          <a:off x="376332" y="573691"/>
          <a:ext cx="653773" cy="65377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0A2AEA8-FB8F-4775-BFF8-FCEAEFB8CA4A}">
      <dsp:nvSpPr>
        <dsp:cNvPr id="0" name=""/>
        <dsp:cNvSpPr/>
      </dsp:nvSpPr>
      <dsp:spPr>
        <a:xfrm>
          <a:off x="1290833" y="452630"/>
          <a:ext cx="2656960" cy="112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100000"/>
            </a:lnSpc>
            <a:spcBef>
              <a:spcPct val="0"/>
            </a:spcBef>
            <a:spcAft>
              <a:spcPct val="35000"/>
            </a:spcAft>
            <a:buNone/>
          </a:pPr>
          <a:r>
            <a:rPr lang="en-US" sz="1700" kern="1200" dirty="0">
              <a:solidFill>
                <a:srgbClr val="000001"/>
              </a:solidFill>
              <a:latin typeface="DM Sans"/>
              <a:sym typeface="Heading Now 71-78"/>
            </a:rPr>
            <a:t>First-to-market voice-driven credit card quotation system,</a:t>
          </a:r>
          <a:r>
            <a:rPr lang="en-US" sz="1700" kern="1200" dirty="0"/>
            <a:t> rollout in 24-32 weeks.</a:t>
          </a:r>
        </a:p>
      </dsp:txBody>
      <dsp:txXfrm>
        <a:off x="1290833" y="452630"/>
        <a:ext cx="2656960" cy="1127195"/>
      </dsp:txXfrm>
    </dsp:sp>
    <dsp:sp modelId="{43DEA9DF-3408-4582-AFF4-8DED467B53DD}">
      <dsp:nvSpPr>
        <dsp:cNvPr id="0" name=""/>
        <dsp:cNvSpPr/>
      </dsp:nvSpPr>
      <dsp:spPr>
        <a:xfrm>
          <a:off x="4628274" y="336980"/>
          <a:ext cx="1127195" cy="112719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5871D4-2B66-4D81-9F60-6E4D0BE031E4}">
      <dsp:nvSpPr>
        <dsp:cNvPr id="0" name=""/>
        <dsp:cNvSpPr/>
      </dsp:nvSpPr>
      <dsp:spPr>
        <a:xfrm>
          <a:off x="4864985" y="573691"/>
          <a:ext cx="653773" cy="65377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58BCA3F-BA4F-4CE4-AEDD-9A58ADB53CC3}">
      <dsp:nvSpPr>
        <dsp:cNvPr id="0" name=""/>
        <dsp:cNvSpPr/>
      </dsp:nvSpPr>
      <dsp:spPr>
        <a:xfrm>
          <a:off x="5997012" y="336980"/>
          <a:ext cx="2656960" cy="112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100000"/>
            </a:lnSpc>
            <a:spcBef>
              <a:spcPct val="0"/>
            </a:spcBef>
            <a:spcAft>
              <a:spcPct val="35000"/>
            </a:spcAft>
            <a:buNone/>
          </a:pPr>
          <a:r>
            <a:rPr lang="en-US" sz="1700" kern="1200"/>
            <a:t>User data confidentiality is prioritized with GDPR compliance.</a:t>
          </a:r>
        </a:p>
      </dsp:txBody>
      <dsp:txXfrm>
        <a:off x="5997012" y="336980"/>
        <a:ext cx="2656960" cy="1127195"/>
      </dsp:txXfrm>
    </dsp:sp>
    <dsp:sp modelId="{61C2F64F-E605-4AFC-84FC-03BE2F47DF88}">
      <dsp:nvSpPr>
        <dsp:cNvPr id="0" name=""/>
        <dsp:cNvSpPr/>
      </dsp:nvSpPr>
      <dsp:spPr>
        <a:xfrm>
          <a:off x="139621" y="2508786"/>
          <a:ext cx="1127195" cy="112719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171F050-31DA-41C8-BBD2-34A6C6C4051E}">
      <dsp:nvSpPr>
        <dsp:cNvPr id="0" name=""/>
        <dsp:cNvSpPr/>
      </dsp:nvSpPr>
      <dsp:spPr>
        <a:xfrm>
          <a:off x="376332" y="2745497"/>
          <a:ext cx="653773" cy="65377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4435193-28EA-47F4-892B-DF6C94F80420}">
      <dsp:nvSpPr>
        <dsp:cNvPr id="0" name=""/>
        <dsp:cNvSpPr/>
      </dsp:nvSpPr>
      <dsp:spPr>
        <a:xfrm>
          <a:off x="1508358" y="2508786"/>
          <a:ext cx="2656960" cy="112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100000"/>
            </a:lnSpc>
            <a:spcBef>
              <a:spcPct val="0"/>
            </a:spcBef>
            <a:spcAft>
              <a:spcPct val="35000"/>
            </a:spcAft>
            <a:buNone/>
          </a:pPr>
          <a:r>
            <a:rPr lang="en-US" sz="1700" kern="1200" dirty="0">
              <a:solidFill>
                <a:srgbClr val="000001"/>
              </a:solidFill>
              <a:latin typeface="DM Sans"/>
              <a:sym typeface="Heading Now 71-78"/>
            </a:rPr>
            <a:t>Creates new customer acquisition channel</a:t>
          </a:r>
          <a:endParaRPr lang="en-US" sz="1700" kern="1200" dirty="0"/>
        </a:p>
      </dsp:txBody>
      <dsp:txXfrm>
        <a:off x="1508358" y="2508786"/>
        <a:ext cx="2656960" cy="1127195"/>
      </dsp:txXfrm>
    </dsp:sp>
    <dsp:sp modelId="{799124A1-A802-409B-AAF4-ECDCD5DEB59F}">
      <dsp:nvSpPr>
        <dsp:cNvPr id="0" name=""/>
        <dsp:cNvSpPr/>
      </dsp:nvSpPr>
      <dsp:spPr>
        <a:xfrm>
          <a:off x="4628274" y="2508786"/>
          <a:ext cx="1127195" cy="112719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3FCDD2-63E1-4E47-9081-CF5F5F151CE6}">
      <dsp:nvSpPr>
        <dsp:cNvPr id="0" name=""/>
        <dsp:cNvSpPr/>
      </dsp:nvSpPr>
      <dsp:spPr>
        <a:xfrm>
          <a:off x="4864985" y="2745497"/>
          <a:ext cx="653773" cy="65377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123D05E-6688-49D4-B170-1275688C93D6}">
      <dsp:nvSpPr>
        <dsp:cNvPr id="0" name=""/>
        <dsp:cNvSpPr/>
      </dsp:nvSpPr>
      <dsp:spPr>
        <a:xfrm>
          <a:off x="5997012" y="2508786"/>
          <a:ext cx="2656960" cy="112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100000"/>
            </a:lnSpc>
            <a:spcBef>
              <a:spcPct val="0"/>
            </a:spcBef>
            <a:spcAft>
              <a:spcPct val="35000"/>
            </a:spcAft>
            <a:buNone/>
          </a:pPr>
          <a:r>
            <a:rPr lang="en-US" sz="1700" kern="1200"/>
            <a:t>Azure Key Vault facilitates secure credential management.</a:t>
          </a:r>
        </a:p>
      </dsp:txBody>
      <dsp:txXfrm>
        <a:off x="5997012" y="2508786"/>
        <a:ext cx="2656960" cy="1127195"/>
      </dsp:txXfrm>
    </dsp:sp>
    <dsp:sp modelId="{063948C7-9901-437B-B467-500E1DB7E8C1}">
      <dsp:nvSpPr>
        <dsp:cNvPr id="0" name=""/>
        <dsp:cNvSpPr/>
      </dsp:nvSpPr>
      <dsp:spPr>
        <a:xfrm>
          <a:off x="139621" y="4680592"/>
          <a:ext cx="1127195" cy="112719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7F922C-EA81-4383-88E1-6AD7A147BD64}">
      <dsp:nvSpPr>
        <dsp:cNvPr id="0" name=""/>
        <dsp:cNvSpPr/>
      </dsp:nvSpPr>
      <dsp:spPr>
        <a:xfrm>
          <a:off x="376332" y="4917303"/>
          <a:ext cx="653773" cy="65377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FF231EA-BA7B-4D29-B146-FA34982EEFDE}">
      <dsp:nvSpPr>
        <dsp:cNvPr id="0" name=""/>
        <dsp:cNvSpPr/>
      </dsp:nvSpPr>
      <dsp:spPr>
        <a:xfrm>
          <a:off x="1508358" y="4680592"/>
          <a:ext cx="2656960" cy="112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100000"/>
            </a:lnSpc>
            <a:spcBef>
              <a:spcPct val="0"/>
            </a:spcBef>
            <a:spcAft>
              <a:spcPct val="35000"/>
            </a:spcAft>
            <a:buNone/>
          </a:pPr>
          <a:r>
            <a:rPr lang="en-US" sz="1700" kern="1200" dirty="0"/>
            <a:t>Real-time audit trails maintain transparency in transactions.</a:t>
          </a:r>
        </a:p>
      </dsp:txBody>
      <dsp:txXfrm>
        <a:off x="1508358" y="4680592"/>
        <a:ext cx="2656960" cy="1127195"/>
      </dsp:txXfrm>
    </dsp:sp>
    <dsp:sp modelId="{3938CD65-17F2-4C95-A292-943F8D19CA66}">
      <dsp:nvSpPr>
        <dsp:cNvPr id="0" name=""/>
        <dsp:cNvSpPr/>
      </dsp:nvSpPr>
      <dsp:spPr>
        <a:xfrm>
          <a:off x="4628274" y="4680592"/>
          <a:ext cx="1127195" cy="112719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4E5C003-BD24-45D4-9D75-3BD104665DF4}">
      <dsp:nvSpPr>
        <dsp:cNvPr id="0" name=""/>
        <dsp:cNvSpPr/>
      </dsp:nvSpPr>
      <dsp:spPr>
        <a:xfrm>
          <a:off x="4864985" y="4917303"/>
          <a:ext cx="653773" cy="653773"/>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1C5161F-34D9-42F7-923A-B5DB31720560}">
      <dsp:nvSpPr>
        <dsp:cNvPr id="0" name=""/>
        <dsp:cNvSpPr/>
      </dsp:nvSpPr>
      <dsp:spPr>
        <a:xfrm>
          <a:off x="5997012" y="4680592"/>
          <a:ext cx="2656960" cy="1127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55650">
            <a:lnSpc>
              <a:spcPct val="100000"/>
            </a:lnSpc>
            <a:spcBef>
              <a:spcPct val="0"/>
            </a:spcBef>
            <a:spcAft>
              <a:spcPct val="35000"/>
            </a:spcAft>
            <a:buNone/>
          </a:pPr>
          <a:r>
            <a:rPr lang="en-US" sz="1700" kern="1200"/>
            <a:t>Cutting-edge NLP technology reshapes financial service interactions.</a:t>
          </a:r>
        </a:p>
      </dsp:txBody>
      <dsp:txXfrm>
        <a:off x="5997012" y="4680592"/>
        <a:ext cx="2656960" cy="1127195"/>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jpeg>
</file>

<file path=ppt/media/image13.png>
</file>

<file path=ppt/media/image14.png>
</file>

<file path=ppt/media/image15.jpe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jpeg>
</file>

<file path=ppt/media/image29.png>
</file>

<file path=ppt/media/image3.png>
</file>

<file path=ppt/media/image30.svg>
</file>

<file path=ppt/media/image31.jpeg>
</file>

<file path=ppt/media/image32.png>
</file>

<file path=ppt/media/image33.svg>
</file>

<file path=ppt/media/image4.png>
</file>

<file path=ppt/media/image5.sv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596F14-1DC2-441D-AD93-6F5207DC6CCA}" type="datetimeFigureOut">
              <a:rPr lang="en-US" smtClean="0"/>
              <a:t>6/5/2025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8B40A-6957-47C5-B7B6-0FAF09DB3F33}" type="slidenum">
              <a:rPr lang="en-US" smtClean="0"/>
              <a:t>‹#›</a:t>
            </a:fld>
            <a:endParaRPr lang="en-US"/>
          </a:p>
        </p:txBody>
      </p:sp>
    </p:spTree>
    <p:extLst>
      <p:ext uri="{BB962C8B-B14F-4D97-AF65-F5344CB8AC3E}">
        <p14:creationId xmlns:p14="http://schemas.microsoft.com/office/powerpoint/2010/main" val="2208763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8B40A-6957-47C5-B7B6-0FAF09DB3F33}" type="slidenum">
              <a:rPr lang="en-US" smtClean="0"/>
              <a:t>2</a:t>
            </a:fld>
            <a:endParaRPr lang="en-US"/>
          </a:p>
        </p:txBody>
      </p:sp>
    </p:spTree>
    <p:extLst>
      <p:ext uri="{BB962C8B-B14F-4D97-AF65-F5344CB8AC3E}">
        <p14:creationId xmlns:p14="http://schemas.microsoft.com/office/powerpoint/2010/main" val="7776195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highlights innovative strategies for implementing the voice-driven credit card quotation system. It emphasizes the importance of user data confidentiality and compliance with GDPR regulations while also detailing the timeframe for rollout and the advanced technologies employed.</a:t>
            </a:r>
          </a:p>
        </p:txBody>
      </p:sp>
      <p:sp>
        <p:nvSpPr>
          <p:cNvPr id="4" name="Slide Number Placeholder 3"/>
          <p:cNvSpPr>
            <a:spLocks noGrp="1"/>
          </p:cNvSpPr>
          <p:nvPr>
            <p:ph type="sldNum" sz="quarter" idx="5"/>
          </p:nvPr>
        </p:nvSpPr>
        <p:spPr/>
        <p:txBody>
          <a:bodyPr/>
          <a:lstStyle/>
          <a:p>
            <a:fld id="{5038B40A-6957-47C5-B7B6-0FAF09DB3F33}" type="slidenum">
              <a:rPr lang="en-US" smtClean="0"/>
              <a:t>4</a:t>
            </a:fld>
            <a:endParaRPr lang="en-US"/>
          </a:p>
        </p:txBody>
      </p:sp>
    </p:spTree>
    <p:extLst>
      <p:ext uri="{BB962C8B-B14F-4D97-AF65-F5344CB8AC3E}">
        <p14:creationId xmlns:p14="http://schemas.microsoft.com/office/powerpoint/2010/main" val="1735557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highlights the social impact of our banking initiatives. We focus on accessibility for visually impaired individuals and support for elderly users through intuitive interfaces. The measurable results showcase our success in increasing applications and completion rates. Additionally, we emphasize our commitment to sustainability through reduced environmental impact.</a:t>
            </a:r>
          </a:p>
        </p:txBody>
      </p:sp>
      <p:sp>
        <p:nvSpPr>
          <p:cNvPr id="4" name="Slide Number Placeholder 3"/>
          <p:cNvSpPr>
            <a:spLocks noGrp="1"/>
          </p:cNvSpPr>
          <p:nvPr>
            <p:ph type="sldNum" sz="quarter" idx="5"/>
          </p:nvPr>
        </p:nvSpPr>
        <p:spPr/>
        <p:txBody>
          <a:bodyPr/>
          <a:lstStyle/>
          <a:p>
            <a:fld id="{5038B40A-6957-47C5-B7B6-0FAF09DB3F33}" type="slidenum">
              <a:rPr lang="en-US" smtClean="0"/>
              <a:t>5</a:t>
            </a:fld>
            <a:endParaRPr lang="en-US"/>
          </a:p>
        </p:txBody>
      </p:sp>
    </p:spTree>
    <p:extLst>
      <p:ext uri="{BB962C8B-B14F-4D97-AF65-F5344CB8AC3E}">
        <p14:creationId xmlns:p14="http://schemas.microsoft.com/office/powerpoint/2010/main" val="3543899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emphasizes the innovative strategies for implementing the voice-driven credit card application system. The focus on a structured timeline, strict adherence to data privacy laws, and leveraging advanced technology ensures a smooth transition. Highlighting the significance of security measures like voice biometrics and Azure Key Vault reinforces the commitment to user trust and operational efficiency.</a:t>
            </a:r>
          </a:p>
        </p:txBody>
      </p:sp>
      <p:sp>
        <p:nvSpPr>
          <p:cNvPr id="4" name="Slide Number Placeholder 3"/>
          <p:cNvSpPr>
            <a:spLocks noGrp="1"/>
          </p:cNvSpPr>
          <p:nvPr>
            <p:ph type="sldNum" sz="quarter" idx="5"/>
          </p:nvPr>
        </p:nvSpPr>
        <p:spPr/>
        <p:txBody>
          <a:bodyPr/>
          <a:lstStyle/>
          <a:p>
            <a:fld id="{5038B40A-6957-47C5-B7B6-0FAF09DB3F33}" type="slidenum">
              <a:rPr lang="en-US" smtClean="0"/>
              <a:t>6</a:t>
            </a:fld>
            <a:endParaRPr lang="en-US"/>
          </a:p>
        </p:txBody>
      </p:sp>
    </p:spTree>
    <p:extLst>
      <p:ext uri="{BB962C8B-B14F-4D97-AF65-F5344CB8AC3E}">
        <p14:creationId xmlns:p14="http://schemas.microsoft.com/office/powerpoint/2010/main" val="137480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52F6B9D4-2D52-CF27-5FCF-8750A5F325F5}"/>
              </a:ext>
            </a:extLst>
          </p:cNvPr>
          <p:cNvGrpSpPr/>
          <p:nvPr/>
        </p:nvGrpSpPr>
        <p:grpSpPr>
          <a:xfrm>
            <a:off x="5093649" y="6007817"/>
            <a:ext cx="3680321" cy="2271714"/>
            <a:chOff x="5038556" y="6626661"/>
            <a:chExt cx="3680321" cy="2271714"/>
          </a:xfrm>
        </p:grpSpPr>
        <p:pic>
          <p:nvPicPr>
            <p:cNvPr id="8" name="Picture 7">
              <a:extLst>
                <a:ext uri="{FF2B5EF4-FFF2-40B4-BE49-F238E27FC236}">
                  <a16:creationId xmlns:a16="http://schemas.microsoft.com/office/drawing/2014/main" id="{D393C691-8965-2518-D3A5-B56C3EBE6F88}"/>
                </a:ext>
              </a:extLst>
            </p:cNvPr>
            <p:cNvPicPr>
              <a:picLocks noChangeAspect="1"/>
            </p:cNvPicPr>
            <p:nvPr/>
          </p:nvPicPr>
          <p:blipFill>
            <a:blip r:embed="rId2"/>
            <a:stretch>
              <a:fillRect/>
            </a:stretch>
          </p:blipFill>
          <p:spPr>
            <a:xfrm rot="18497439">
              <a:off x="5438661" y="7091649"/>
              <a:ext cx="1295581" cy="2095792"/>
            </a:xfrm>
            <a:prstGeom prst="rect">
              <a:avLst/>
            </a:prstGeom>
          </p:spPr>
        </p:pic>
        <p:pic>
          <p:nvPicPr>
            <p:cNvPr id="18" name="Picture 17">
              <a:extLst>
                <a:ext uri="{FF2B5EF4-FFF2-40B4-BE49-F238E27FC236}">
                  <a16:creationId xmlns:a16="http://schemas.microsoft.com/office/drawing/2014/main" id="{2451E109-8272-AD6E-665E-517FF1B6C3B6}"/>
                </a:ext>
              </a:extLst>
            </p:cNvPr>
            <p:cNvPicPr>
              <a:picLocks noChangeAspect="1"/>
            </p:cNvPicPr>
            <p:nvPr/>
          </p:nvPicPr>
          <p:blipFill>
            <a:blip r:embed="rId3"/>
            <a:stretch>
              <a:fillRect/>
            </a:stretch>
          </p:blipFill>
          <p:spPr>
            <a:xfrm>
              <a:off x="6385314" y="6626661"/>
              <a:ext cx="1343212" cy="2105319"/>
            </a:xfrm>
            <a:prstGeom prst="rect">
              <a:avLst/>
            </a:prstGeom>
          </p:spPr>
        </p:pic>
        <p:pic>
          <p:nvPicPr>
            <p:cNvPr id="20" name="Picture 19">
              <a:extLst>
                <a:ext uri="{FF2B5EF4-FFF2-40B4-BE49-F238E27FC236}">
                  <a16:creationId xmlns:a16="http://schemas.microsoft.com/office/drawing/2014/main" id="{BBFA287B-C8C4-BEDC-831C-9E3D1CB71FA2}"/>
                </a:ext>
              </a:extLst>
            </p:cNvPr>
            <p:cNvPicPr>
              <a:picLocks noChangeAspect="1"/>
            </p:cNvPicPr>
            <p:nvPr/>
          </p:nvPicPr>
          <p:blipFill>
            <a:blip r:embed="rId4"/>
            <a:stretch>
              <a:fillRect/>
            </a:stretch>
          </p:blipFill>
          <p:spPr>
            <a:xfrm rot="1801322">
              <a:off x="7347086" y="6831162"/>
              <a:ext cx="1371791" cy="2067213"/>
            </a:xfrm>
            <a:prstGeom prst="rect">
              <a:avLst/>
            </a:prstGeom>
          </p:spPr>
        </p:pic>
      </p:grpSp>
      <p:sp>
        <p:nvSpPr>
          <p:cNvPr id="3" name="AutoShape 3"/>
          <p:cNvSpPr/>
          <p:nvPr/>
        </p:nvSpPr>
        <p:spPr>
          <a:xfrm>
            <a:off x="14580098" y="0"/>
            <a:ext cx="3707902" cy="10289054"/>
          </a:xfrm>
          <a:prstGeom prst="rect">
            <a:avLst/>
          </a:prstGeom>
          <a:solidFill>
            <a:srgbClr val="2278DF"/>
          </a:solidFill>
        </p:spPr>
        <p:txBody>
          <a:bodyPr/>
          <a:lstStyle/>
          <a:p>
            <a:endParaRPr lang="en-US"/>
          </a:p>
        </p:txBody>
      </p:sp>
      <p:grpSp>
        <p:nvGrpSpPr>
          <p:cNvPr id="4" name="Group 4"/>
          <p:cNvGrpSpPr/>
          <p:nvPr/>
        </p:nvGrpSpPr>
        <p:grpSpPr>
          <a:xfrm>
            <a:off x="1192319" y="2147455"/>
            <a:ext cx="10241409" cy="3954976"/>
            <a:chOff x="0" y="66675"/>
            <a:chExt cx="13655212" cy="5273300"/>
          </a:xfrm>
        </p:grpSpPr>
        <p:sp>
          <p:nvSpPr>
            <p:cNvPr id="5" name="TextBox 5"/>
            <p:cNvSpPr txBox="1"/>
            <p:nvPr/>
          </p:nvSpPr>
          <p:spPr>
            <a:xfrm>
              <a:off x="0" y="66675"/>
              <a:ext cx="13085719" cy="2979448"/>
            </a:xfrm>
            <a:prstGeom prst="rect">
              <a:avLst/>
            </a:prstGeom>
          </p:spPr>
          <p:txBody>
            <a:bodyPr lIns="0" tIns="0" rIns="0" bIns="0" rtlCol="0" anchor="t">
              <a:spAutoFit/>
            </a:bodyPr>
            <a:lstStyle/>
            <a:p>
              <a:pPr marL="0" lvl="0" indent="0" algn="l">
                <a:lnSpc>
                  <a:spcPts val="8500"/>
                </a:lnSpc>
              </a:pPr>
              <a:r>
                <a:rPr lang="en-US" sz="8500" dirty="0">
                  <a:solidFill>
                    <a:srgbClr val="000001"/>
                  </a:solidFill>
                  <a:latin typeface="Horizon"/>
                  <a:ea typeface="Horizon"/>
                  <a:cs typeface="Horizon"/>
                  <a:sym typeface="Horizon"/>
                </a:rPr>
                <a:t>Your Voice </a:t>
              </a:r>
            </a:p>
            <a:p>
              <a:pPr marL="0" lvl="0" indent="0" algn="l">
                <a:lnSpc>
                  <a:spcPts val="8500"/>
                </a:lnSpc>
              </a:pPr>
              <a:r>
                <a:rPr lang="en-US" sz="8500" dirty="0">
                  <a:solidFill>
                    <a:srgbClr val="000001"/>
                  </a:solidFill>
                  <a:latin typeface="Horizon"/>
                  <a:ea typeface="Horizon"/>
                  <a:cs typeface="Horizon"/>
                  <a:sym typeface="Horizon"/>
                </a:rPr>
                <a:t>Your CARD</a:t>
              </a:r>
            </a:p>
          </p:txBody>
        </p:sp>
        <p:sp>
          <p:nvSpPr>
            <p:cNvPr id="6" name="TextBox 6"/>
            <p:cNvSpPr txBox="1"/>
            <p:nvPr/>
          </p:nvSpPr>
          <p:spPr>
            <a:xfrm>
              <a:off x="569493" y="3218539"/>
              <a:ext cx="13085719" cy="2121436"/>
            </a:xfrm>
            <a:prstGeom prst="rect">
              <a:avLst/>
            </a:prstGeom>
          </p:spPr>
          <p:txBody>
            <a:bodyPr lIns="0" tIns="0" rIns="0" bIns="0" rtlCol="0" anchor="t">
              <a:spAutoFit/>
            </a:bodyPr>
            <a:lstStyle/>
            <a:p>
              <a:pPr marL="0" lvl="0" indent="0" algn="l">
                <a:lnSpc>
                  <a:spcPts val="4200"/>
                </a:lnSpc>
                <a:spcBef>
                  <a:spcPct val="0"/>
                </a:spcBef>
              </a:pPr>
              <a:r>
                <a:rPr lang="en-US" sz="3000" dirty="0">
                  <a:solidFill>
                    <a:srgbClr val="000001"/>
                  </a:solidFill>
                  <a:latin typeface="DM Sans"/>
                  <a:ea typeface="DM Sans"/>
                  <a:cs typeface="DM Sans"/>
                  <a:sym typeface="DM Sans"/>
                </a:rPr>
                <a:t>Simplifying Your Barclaycard Journey with seamless Alexa's Voice Assistant and Azure speech cognitive services for Credit Card Quotations.</a:t>
              </a:r>
            </a:p>
          </p:txBody>
        </p:sp>
      </p:grpSp>
      <p:sp>
        <p:nvSpPr>
          <p:cNvPr id="9" name="TextBox 9"/>
          <p:cNvSpPr txBox="1"/>
          <p:nvPr/>
        </p:nvSpPr>
        <p:spPr>
          <a:xfrm>
            <a:off x="971739" y="8731510"/>
            <a:ext cx="8716997" cy="414922"/>
          </a:xfrm>
          <a:prstGeom prst="rect">
            <a:avLst/>
          </a:prstGeom>
        </p:spPr>
        <p:txBody>
          <a:bodyPr lIns="0" tIns="0" rIns="0" bIns="0" rtlCol="0" anchor="t">
            <a:spAutoFit/>
          </a:bodyPr>
          <a:lstStyle/>
          <a:p>
            <a:pPr marL="0" lvl="0" indent="0" algn="l">
              <a:lnSpc>
                <a:spcPts val="3359"/>
              </a:lnSpc>
              <a:spcBef>
                <a:spcPct val="0"/>
              </a:spcBef>
            </a:pPr>
            <a:r>
              <a:rPr lang="en-US" sz="2400" b="1" u="none" strike="noStrike" dirty="0">
                <a:solidFill>
                  <a:schemeClr val="tx2">
                    <a:lumMod val="50000"/>
                  </a:schemeClr>
                </a:solidFill>
                <a:latin typeface="DM Sans Bold"/>
                <a:ea typeface="DM Sans Bold"/>
                <a:cs typeface="DM Sans Bold"/>
                <a:sym typeface="DM Sans Bold"/>
              </a:rPr>
              <a:t>Jugadu Coders</a:t>
            </a:r>
          </a:p>
        </p:txBody>
      </p:sp>
      <p:grpSp>
        <p:nvGrpSpPr>
          <p:cNvPr id="11" name="Group 11"/>
          <p:cNvGrpSpPr/>
          <p:nvPr/>
        </p:nvGrpSpPr>
        <p:grpSpPr>
          <a:xfrm rot="-10800000">
            <a:off x="14753968" y="0"/>
            <a:ext cx="3777083" cy="10287000"/>
            <a:chOff x="0" y="0"/>
            <a:chExt cx="5036111" cy="13716000"/>
          </a:xfrm>
        </p:grpSpPr>
        <p:sp>
          <p:nvSpPr>
            <p:cNvPr id="12" name="Freeform 12"/>
            <p:cNvSpPr/>
            <p:nvPr/>
          </p:nvSpPr>
          <p:spPr>
            <a:xfrm rot="5400000">
              <a:off x="77831" y="-77831"/>
              <a:ext cx="4880450" cy="5036111"/>
            </a:xfrm>
            <a:custGeom>
              <a:avLst/>
              <a:gdLst/>
              <a:ahLst/>
              <a:cxnLst/>
              <a:rect l="l" t="t" r="r" b="b"/>
              <a:pathLst>
                <a:path w="4880450" h="5036111">
                  <a:moveTo>
                    <a:pt x="0" y="0"/>
                  </a:moveTo>
                  <a:lnTo>
                    <a:pt x="4880450" y="0"/>
                  </a:lnTo>
                  <a:lnTo>
                    <a:pt x="4880450" y="5036112"/>
                  </a:lnTo>
                  <a:lnTo>
                    <a:pt x="0" y="50361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3" name="Freeform 13"/>
            <p:cNvSpPr/>
            <p:nvPr/>
          </p:nvSpPr>
          <p:spPr>
            <a:xfrm rot="5400000">
              <a:off x="77831" y="4341345"/>
              <a:ext cx="4880450" cy="5036111"/>
            </a:xfrm>
            <a:custGeom>
              <a:avLst/>
              <a:gdLst/>
              <a:ahLst/>
              <a:cxnLst/>
              <a:rect l="l" t="t" r="r" b="b"/>
              <a:pathLst>
                <a:path w="4880450" h="5036111">
                  <a:moveTo>
                    <a:pt x="0" y="0"/>
                  </a:moveTo>
                  <a:lnTo>
                    <a:pt x="4880450" y="0"/>
                  </a:lnTo>
                  <a:lnTo>
                    <a:pt x="4880450" y="5036112"/>
                  </a:lnTo>
                  <a:lnTo>
                    <a:pt x="0" y="50361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4" name="Freeform 14"/>
            <p:cNvSpPr/>
            <p:nvPr/>
          </p:nvSpPr>
          <p:spPr>
            <a:xfrm rot="5400000">
              <a:off x="77831" y="8757719"/>
              <a:ext cx="4880450" cy="5036111"/>
            </a:xfrm>
            <a:custGeom>
              <a:avLst/>
              <a:gdLst/>
              <a:ahLst/>
              <a:cxnLst/>
              <a:rect l="l" t="t" r="r" b="b"/>
              <a:pathLst>
                <a:path w="4880450" h="5036111">
                  <a:moveTo>
                    <a:pt x="0" y="0"/>
                  </a:moveTo>
                  <a:lnTo>
                    <a:pt x="4880450" y="0"/>
                  </a:lnTo>
                  <a:lnTo>
                    <a:pt x="4880450" y="5036112"/>
                  </a:lnTo>
                  <a:lnTo>
                    <a:pt x="0" y="50361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grpSp>
        <p:nvGrpSpPr>
          <p:cNvPr id="15" name="Group 15"/>
          <p:cNvGrpSpPr/>
          <p:nvPr/>
        </p:nvGrpSpPr>
        <p:grpSpPr>
          <a:xfrm>
            <a:off x="11520663" y="1100773"/>
            <a:ext cx="6118870" cy="7861765"/>
            <a:chOff x="0" y="0"/>
            <a:chExt cx="6217920" cy="7989029"/>
          </a:xfrm>
        </p:grpSpPr>
        <p:sp>
          <p:nvSpPr>
            <p:cNvPr id="16" name="Freeform 16"/>
            <p:cNvSpPr/>
            <p:nvPr/>
          </p:nvSpPr>
          <p:spPr>
            <a:xfrm>
              <a:off x="0" y="0"/>
              <a:ext cx="6215380" cy="7989029"/>
            </a:xfrm>
            <a:custGeom>
              <a:avLst/>
              <a:gdLst/>
              <a:ahLst/>
              <a:cxnLst/>
              <a:rect l="l" t="t" r="r" b="b"/>
              <a:pathLst>
                <a:path w="6215380" h="7989029">
                  <a:moveTo>
                    <a:pt x="6085840" y="2329601"/>
                  </a:moveTo>
                  <a:lnTo>
                    <a:pt x="6085840" y="2163429"/>
                  </a:lnTo>
                  <a:lnTo>
                    <a:pt x="5953760" y="2163429"/>
                  </a:lnTo>
                  <a:lnTo>
                    <a:pt x="5953760" y="1997257"/>
                  </a:lnTo>
                  <a:lnTo>
                    <a:pt x="5821680" y="1997257"/>
                  </a:lnTo>
                  <a:lnTo>
                    <a:pt x="5821680" y="1831085"/>
                  </a:lnTo>
                  <a:lnTo>
                    <a:pt x="5689600" y="1831085"/>
                  </a:lnTo>
                  <a:lnTo>
                    <a:pt x="5689600" y="1664914"/>
                  </a:lnTo>
                  <a:lnTo>
                    <a:pt x="5557520" y="1664914"/>
                  </a:lnTo>
                  <a:lnTo>
                    <a:pt x="5557520" y="1497144"/>
                  </a:lnTo>
                  <a:lnTo>
                    <a:pt x="5425440" y="1497144"/>
                  </a:lnTo>
                  <a:lnTo>
                    <a:pt x="5425440" y="1330972"/>
                  </a:lnTo>
                  <a:lnTo>
                    <a:pt x="5293360" y="1330972"/>
                  </a:lnTo>
                  <a:lnTo>
                    <a:pt x="5293360" y="1164800"/>
                  </a:lnTo>
                  <a:lnTo>
                    <a:pt x="5161280" y="1164800"/>
                  </a:lnTo>
                  <a:lnTo>
                    <a:pt x="5161280" y="998629"/>
                  </a:lnTo>
                  <a:lnTo>
                    <a:pt x="5029200" y="998629"/>
                  </a:lnTo>
                  <a:lnTo>
                    <a:pt x="5029200" y="832457"/>
                  </a:lnTo>
                  <a:lnTo>
                    <a:pt x="4897120" y="832457"/>
                  </a:lnTo>
                  <a:lnTo>
                    <a:pt x="4897120" y="666285"/>
                  </a:lnTo>
                  <a:lnTo>
                    <a:pt x="4762500" y="666285"/>
                  </a:lnTo>
                  <a:lnTo>
                    <a:pt x="4762500" y="500113"/>
                  </a:lnTo>
                  <a:lnTo>
                    <a:pt x="4630420" y="500113"/>
                  </a:lnTo>
                  <a:lnTo>
                    <a:pt x="4630420" y="332344"/>
                  </a:lnTo>
                  <a:lnTo>
                    <a:pt x="4498340" y="332344"/>
                  </a:lnTo>
                  <a:lnTo>
                    <a:pt x="4498340" y="166172"/>
                  </a:lnTo>
                  <a:lnTo>
                    <a:pt x="4366260" y="166172"/>
                  </a:lnTo>
                  <a:lnTo>
                    <a:pt x="4366260" y="0"/>
                  </a:lnTo>
                  <a:cubicBezTo>
                    <a:pt x="3530600" y="0"/>
                    <a:pt x="2688590" y="0"/>
                    <a:pt x="1852930" y="0"/>
                  </a:cubicBezTo>
                  <a:lnTo>
                    <a:pt x="1852930" y="166172"/>
                  </a:lnTo>
                  <a:lnTo>
                    <a:pt x="1720850" y="166172"/>
                  </a:lnTo>
                  <a:lnTo>
                    <a:pt x="1720850" y="332344"/>
                  </a:lnTo>
                  <a:lnTo>
                    <a:pt x="1587500" y="332344"/>
                  </a:lnTo>
                  <a:lnTo>
                    <a:pt x="1587500" y="498515"/>
                  </a:lnTo>
                  <a:lnTo>
                    <a:pt x="1455420" y="498515"/>
                  </a:lnTo>
                  <a:lnTo>
                    <a:pt x="1455420" y="664687"/>
                  </a:lnTo>
                  <a:lnTo>
                    <a:pt x="1323340" y="664687"/>
                  </a:lnTo>
                  <a:lnTo>
                    <a:pt x="1323340" y="830859"/>
                  </a:lnTo>
                  <a:lnTo>
                    <a:pt x="1189990" y="830859"/>
                  </a:lnTo>
                  <a:lnTo>
                    <a:pt x="1189990" y="997031"/>
                  </a:lnTo>
                  <a:lnTo>
                    <a:pt x="1057910" y="997031"/>
                  </a:lnTo>
                  <a:lnTo>
                    <a:pt x="1057910" y="1163202"/>
                  </a:lnTo>
                  <a:lnTo>
                    <a:pt x="925830" y="1163202"/>
                  </a:lnTo>
                  <a:lnTo>
                    <a:pt x="925830" y="1329374"/>
                  </a:lnTo>
                  <a:lnTo>
                    <a:pt x="793750" y="1329374"/>
                  </a:lnTo>
                  <a:lnTo>
                    <a:pt x="793750" y="1495546"/>
                  </a:lnTo>
                  <a:lnTo>
                    <a:pt x="661670" y="1495546"/>
                  </a:lnTo>
                  <a:lnTo>
                    <a:pt x="661670" y="1661718"/>
                  </a:lnTo>
                  <a:lnTo>
                    <a:pt x="529590" y="1661718"/>
                  </a:lnTo>
                  <a:lnTo>
                    <a:pt x="529590" y="1827890"/>
                  </a:lnTo>
                  <a:lnTo>
                    <a:pt x="397510" y="1827890"/>
                  </a:lnTo>
                  <a:lnTo>
                    <a:pt x="397510" y="1997257"/>
                  </a:lnTo>
                  <a:lnTo>
                    <a:pt x="264160" y="1997257"/>
                  </a:lnTo>
                  <a:lnTo>
                    <a:pt x="264160" y="2163429"/>
                  </a:lnTo>
                  <a:lnTo>
                    <a:pt x="132080" y="2163429"/>
                  </a:lnTo>
                  <a:lnTo>
                    <a:pt x="132080" y="2329601"/>
                  </a:lnTo>
                  <a:lnTo>
                    <a:pt x="0" y="2329601"/>
                  </a:lnTo>
                  <a:cubicBezTo>
                    <a:pt x="0" y="3436880"/>
                    <a:pt x="0" y="4552148"/>
                    <a:pt x="0" y="5657830"/>
                  </a:cubicBezTo>
                  <a:lnTo>
                    <a:pt x="132080" y="5657830"/>
                  </a:lnTo>
                  <a:lnTo>
                    <a:pt x="132080" y="5824002"/>
                  </a:lnTo>
                  <a:lnTo>
                    <a:pt x="264160" y="5824002"/>
                  </a:lnTo>
                  <a:lnTo>
                    <a:pt x="264160" y="5991771"/>
                  </a:lnTo>
                  <a:lnTo>
                    <a:pt x="396240" y="5991771"/>
                  </a:lnTo>
                  <a:lnTo>
                    <a:pt x="396240" y="6157943"/>
                  </a:lnTo>
                  <a:lnTo>
                    <a:pt x="528320" y="6157943"/>
                  </a:lnTo>
                  <a:lnTo>
                    <a:pt x="528320" y="6324115"/>
                  </a:lnTo>
                  <a:lnTo>
                    <a:pt x="660400" y="6324115"/>
                  </a:lnTo>
                  <a:lnTo>
                    <a:pt x="660400" y="6490287"/>
                  </a:lnTo>
                  <a:lnTo>
                    <a:pt x="792480" y="6490287"/>
                  </a:lnTo>
                  <a:lnTo>
                    <a:pt x="792480" y="6656459"/>
                  </a:lnTo>
                  <a:lnTo>
                    <a:pt x="924560" y="6656459"/>
                  </a:lnTo>
                  <a:lnTo>
                    <a:pt x="924560" y="6822630"/>
                  </a:lnTo>
                  <a:lnTo>
                    <a:pt x="1056640" y="6822630"/>
                  </a:lnTo>
                  <a:lnTo>
                    <a:pt x="1056640" y="6988802"/>
                  </a:lnTo>
                  <a:lnTo>
                    <a:pt x="1188720" y="6988802"/>
                  </a:lnTo>
                  <a:lnTo>
                    <a:pt x="1188720" y="7154974"/>
                  </a:lnTo>
                  <a:lnTo>
                    <a:pt x="1320800" y="7154974"/>
                  </a:lnTo>
                  <a:lnTo>
                    <a:pt x="1320800" y="7321146"/>
                  </a:lnTo>
                  <a:lnTo>
                    <a:pt x="1452880" y="7321146"/>
                  </a:lnTo>
                  <a:lnTo>
                    <a:pt x="1452880" y="7487317"/>
                  </a:lnTo>
                  <a:lnTo>
                    <a:pt x="1587500" y="7487317"/>
                  </a:lnTo>
                  <a:lnTo>
                    <a:pt x="1587500" y="7653489"/>
                  </a:lnTo>
                  <a:lnTo>
                    <a:pt x="1719580" y="7653489"/>
                  </a:lnTo>
                  <a:lnTo>
                    <a:pt x="1719580" y="7819661"/>
                  </a:lnTo>
                  <a:lnTo>
                    <a:pt x="1851660" y="7819661"/>
                  </a:lnTo>
                  <a:lnTo>
                    <a:pt x="1851660" y="7989029"/>
                  </a:lnTo>
                  <a:cubicBezTo>
                    <a:pt x="2687320" y="7989029"/>
                    <a:pt x="3529330" y="7989029"/>
                    <a:pt x="4364990" y="7989029"/>
                  </a:cubicBezTo>
                  <a:lnTo>
                    <a:pt x="4364990" y="7822857"/>
                  </a:lnTo>
                  <a:lnTo>
                    <a:pt x="4497070" y="7822857"/>
                  </a:lnTo>
                  <a:lnTo>
                    <a:pt x="4497070" y="7656685"/>
                  </a:lnTo>
                  <a:lnTo>
                    <a:pt x="4629150" y="7656685"/>
                  </a:lnTo>
                  <a:lnTo>
                    <a:pt x="4629150" y="7490513"/>
                  </a:lnTo>
                  <a:lnTo>
                    <a:pt x="4762500" y="7490513"/>
                  </a:lnTo>
                  <a:lnTo>
                    <a:pt x="4762500" y="7324341"/>
                  </a:lnTo>
                  <a:lnTo>
                    <a:pt x="4894580" y="7324341"/>
                  </a:lnTo>
                  <a:lnTo>
                    <a:pt x="4894580" y="7158169"/>
                  </a:lnTo>
                  <a:lnTo>
                    <a:pt x="5026660" y="7158169"/>
                  </a:lnTo>
                  <a:lnTo>
                    <a:pt x="5026660" y="6991998"/>
                  </a:lnTo>
                  <a:lnTo>
                    <a:pt x="5158740" y="6991998"/>
                  </a:lnTo>
                  <a:lnTo>
                    <a:pt x="5158740" y="6825826"/>
                  </a:lnTo>
                  <a:lnTo>
                    <a:pt x="5290820" y="6825826"/>
                  </a:lnTo>
                  <a:lnTo>
                    <a:pt x="5290820" y="6659655"/>
                  </a:lnTo>
                  <a:lnTo>
                    <a:pt x="5422900" y="6659655"/>
                  </a:lnTo>
                  <a:lnTo>
                    <a:pt x="5422900" y="6493482"/>
                  </a:lnTo>
                  <a:lnTo>
                    <a:pt x="5554980" y="6493482"/>
                  </a:lnTo>
                  <a:lnTo>
                    <a:pt x="5554980" y="6327311"/>
                  </a:lnTo>
                  <a:lnTo>
                    <a:pt x="5687060" y="6327311"/>
                  </a:lnTo>
                  <a:lnTo>
                    <a:pt x="5687060" y="6161139"/>
                  </a:lnTo>
                  <a:lnTo>
                    <a:pt x="5819140" y="6161139"/>
                  </a:lnTo>
                  <a:lnTo>
                    <a:pt x="5819140" y="5991771"/>
                  </a:lnTo>
                  <a:lnTo>
                    <a:pt x="5951220" y="5991771"/>
                  </a:lnTo>
                  <a:lnTo>
                    <a:pt x="5951220" y="5825600"/>
                  </a:lnTo>
                  <a:lnTo>
                    <a:pt x="6083300" y="5825600"/>
                  </a:lnTo>
                  <a:lnTo>
                    <a:pt x="6083300" y="5659428"/>
                  </a:lnTo>
                  <a:lnTo>
                    <a:pt x="6215380" y="5659428"/>
                  </a:lnTo>
                  <a:cubicBezTo>
                    <a:pt x="6215380" y="4552148"/>
                    <a:pt x="6215380" y="3436880"/>
                    <a:pt x="6215380" y="2331198"/>
                  </a:cubicBezTo>
                  <a:lnTo>
                    <a:pt x="6085840" y="2331198"/>
                  </a:lnTo>
                  <a:close/>
                </a:path>
              </a:pathLst>
            </a:custGeom>
            <a:blipFill>
              <a:blip r:embed="rId7"/>
              <a:stretch>
                <a:fillRect l="-46462" r="-46462"/>
              </a:stretch>
            </a:blipFill>
          </p:spPr>
          <p:txBody>
            <a:bodyPr/>
            <a:lstStyle/>
            <a:p>
              <a:endParaRPr lang="en-US" dirty="0"/>
            </a:p>
          </p:txBody>
        </p:sp>
      </p:grpSp>
      <p:sp>
        <p:nvSpPr>
          <p:cNvPr id="7" name="TextBox 7"/>
          <p:cNvSpPr txBox="1"/>
          <p:nvPr/>
        </p:nvSpPr>
        <p:spPr>
          <a:xfrm rot="20976427">
            <a:off x="11495996" y="3207973"/>
            <a:ext cx="4296074" cy="841834"/>
          </a:xfrm>
          <a:prstGeom prst="rect">
            <a:avLst/>
          </a:prstGeom>
          <a:solidFill>
            <a:schemeClr val="bg1"/>
          </a:solidFill>
        </p:spPr>
        <p:txBody>
          <a:bodyPr lIns="0" tIns="0" rIns="0" bIns="0" rtlCol="0" anchor="t">
            <a:spAutoFit/>
          </a:bodyPr>
          <a:lstStyle/>
          <a:p>
            <a:pPr marL="0" lvl="0" indent="0" algn="l">
              <a:lnSpc>
                <a:spcPts val="2160"/>
              </a:lnSpc>
            </a:pPr>
            <a:r>
              <a:rPr lang="en-US" sz="1800" b="1" dirty="0">
                <a:solidFill>
                  <a:srgbClr val="000001"/>
                </a:solidFill>
                <a:latin typeface="DM Sans Bold"/>
                <a:ea typeface="DM Sans Bold"/>
                <a:cs typeface="DM Sans Bold"/>
                <a:sym typeface="DM Sans Bold"/>
              </a:rPr>
              <a:t> </a:t>
            </a:r>
            <a:r>
              <a:rPr lang="en-US" sz="1800" b="1" dirty="0">
                <a:solidFill>
                  <a:schemeClr val="accent5">
                    <a:lumMod val="50000"/>
                  </a:schemeClr>
                </a:solidFill>
                <a:latin typeface="DM Sans Bold"/>
                <a:ea typeface="DM Sans Bold"/>
                <a:cs typeface="DM Sans Bold"/>
                <a:sym typeface="DM Sans Bold"/>
              </a:rPr>
              <a:t>REWARDS? CREDIT BUILDER? </a:t>
            </a:r>
            <a:r>
              <a:rPr lang="en-US" b="1" dirty="0">
                <a:solidFill>
                  <a:schemeClr val="accent5">
                    <a:lumMod val="50000"/>
                  </a:schemeClr>
                </a:solidFill>
                <a:latin typeface="DM Sans Bold"/>
                <a:ea typeface="DM Sans Bold"/>
                <a:cs typeface="DM Sans Bold"/>
                <a:sym typeface="DM Sans Bold"/>
              </a:rPr>
              <a:t>AVIOS?</a:t>
            </a:r>
            <a:r>
              <a:rPr lang="en-US" sz="1800" b="1" dirty="0">
                <a:solidFill>
                  <a:schemeClr val="accent5">
                    <a:lumMod val="50000"/>
                  </a:schemeClr>
                </a:solidFill>
                <a:latin typeface="DM Sans Bold"/>
                <a:ea typeface="DM Sans Bold"/>
                <a:cs typeface="DM Sans Bold"/>
                <a:sym typeface="DM Sans Bold"/>
              </a:rPr>
              <a:t>         BALANCE TRANSFER ?</a:t>
            </a:r>
          </a:p>
          <a:p>
            <a:pPr marL="0" lvl="0" indent="0" algn="l">
              <a:lnSpc>
                <a:spcPts val="2160"/>
              </a:lnSpc>
            </a:pPr>
            <a:r>
              <a:rPr lang="en-US" b="1" dirty="0">
                <a:solidFill>
                  <a:srgbClr val="00B050"/>
                </a:solidFill>
                <a:latin typeface="DM Sans Bold"/>
                <a:ea typeface="DM Sans Bold"/>
                <a:cs typeface="DM Sans Bold"/>
                <a:sym typeface="DM Sans Bold"/>
              </a:rPr>
              <a:t>            </a:t>
            </a:r>
            <a:r>
              <a:rPr lang="en-US" sz="1800" b="1" dirty="0">
                <a:solidFill>
                  <a:srgbClr val="00B050"/>
                </a:solidFill>
                <a:latin typeface="DM Sans Bold"/>
                <a:ea typeface="DM Sans Bold"/>
                <a:cs typeface="DM Sans Bold"/>
                <a:sym typeface="DM Sans Bold"/>
              </a:rPr>
              <a:t> Your voice is my command!</a:t>
            </a:r>
          </a:p>
        </p:txBody>
      </p:sp>
      <p:sp>
        <p:nvSpPr>
          <p:cNvPr id="17" name="TextBox 9">
            <a:extLst>
              <a:ext uri="{FF2B5EF4-FFF2-40B4-BE49-F238E27FC236}">
                <a16:creationId xmlns:a16="http://schemas.microsoft.com/office/drawing/2014/main" id="{E64658BE-6946-47FD-DA1B-356541C51FDC}"/>
              </a:ext>
            </a:extLst>
          </p:cNvPr>
          <p:cNvSpPr txBox="1"/>
          <p:nvPr/>
        </p:nvSpPr>
        <p:spPr>
          <a:xfrm>
            <a:off x="990600" y="1100773"/>
            <a:ext cx="8716997" cy="414922"/>
          </a:xfrm>
          <a:prstGeom prst="rect">
            <a:avLst/>
          </a:prstGeom>
        </p:spPr>
        <p:txBody>
          <a:bodyPr lIns="0" tIns="0" rIns="0" bIns="0" rtlCol="0" anchor="t">
            <a:spAutoFit/>
          </a:bodyPr>
          <a:lstStyle/>
          <a:p>
            <a:pPr marL="0" lvl="0" indent="0" algn="l">
              <a:lnSpc>
                <a:spcPts val="3359"/>
              </a:lnSpc>
              <a:spcBef>
                <a:spcPct val="0"/>
              </a:spcBef>
            </a:pPr>
            <a:r>
              <a:rPr lang="en-US" sz="2400" b="1" u="none" strike="noStrike" dirty="0">
                <a:solidFill>
                  <a:schemeClr val="tx2">
                    <a:lumMod val="75000"/>
                  </a:schemeClr>
                </a:solidFill>
                <a:latin typeface="Arial Black" panose="020B0A04020102020204" pitchFamily="34" charset="0"/>
                <a:ea typeface="DM Sans Bold"/>
                <a:cs typeface="DM Sans Bold"/>
                <a:sym typeface="DM Sans Bold"/>
              </a:rPr>
              <a:t>Barclays Voice Card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E7C22822-1B55-BE10-BADD-0D46C55F14AD}"/>
              </a:ext>
            </a:extLst>
          </p:cNvPr>
          <p:cNvPicPr>
            <a:picLocks noChangeAspect="1"/>
          </p:cNvPicPr>
          <p:nvPr/>
        </p:nvPicPr>
        <p:blipFill>
          <a:blip r:embed="rId3"/>
          <a:stretch>
            <a:fillRect/>
          </a:stretch>
        </p:blipFill>
        <p:spPr>
          <a:xfrm>
            <a:off x="2186653" y="8362276"/>
            <a:ext cx="1156251" cy="1571387"/>
          </a:xfrm>
          <a:prstGeom prst="rect">
            <a:avLst/>
          </a:prstGeom>
        </p:spPr>
      </p:pic>
      <p:pic>
        <p:nvPicPr>
          <p:cNvPr id="16" name="Picture 15">
            <a:extLst>
              <a:ext uri="{FF2B5EF4-FFF2-40B4-BE49-F238E27FC236}">
                <a16:creationId xmlns:a16="http://schemas.microsoft.com/office/drawing/2014/main" id="{5997B95F-7DB2-E1E8-AA24-34DB8ED2C5AC}"/>
              </a:ext>
            </a:extLst>
          </p:cNvPr>
          <p:cNvPicPr>
            <a:picLocks noChangeAspect="1"/>
          </p:cNvPicPr>
          <p:nvPr/>
        </p:nvPicPr>
        <p:blipFill>
          <a:blip r:embed="rId3"/>
          <a:stretch>
            <a:fillRect/>
          </a:stretch>
        </p:blipFill>
        <p:spPr>
          <a:xfrm>
            <a:off x="10528521" y="4813373"/>
            <a:ext cx="1156251" cy="1571387"/>
          </a:xfrm>
          <a:prstGeom prst="rect">
            <a:avLst/>
          </a:prstGeom>
        </p:spPr>
      </p:pic>
      <p:sp>
        <p:nvSpPr>
          <p:cNvPr id="2" name="TextBox 2"/>
          <p:cNvSpPr txBox="1"/>
          <p:nvPr/>
        </p:nvSpPr>
        <p:spPr>
          <a:xfrm>
            <a:off x="114300" y="841670"/>
            <a:ext cx="18059399" cy="800219"/>
          </a:xfrm>
          <a:prstGeom prst="rect">
            <a:avLst/>
          </a:prstGeom>
        </p:spPr>
        <p:txBody>
          <a:bodyPr wrap="square" lIns="0" tIns="0" rIns="0" bIns="0" rtlCol="0" anchor="t">
            <a:spAutoFit/>
          </a:bodyPr>
          <a:lstStyle/>
          <a:p>
            <a:pPr>
              <a:buNone/>
            </a:pPr>
            <a:endParaRPr lang="en-US" sz="2000" dirty="0"/>
          </a:p>
          <a:p>
            <a:r>
              <a:rPr lang="en-US" sz="3200" dirty="0"/>
              <a:t>  </a:t>
            </a:r>
            <a:endParaRPr lang="en-US" sz="2999" dirty="0">
              <a:solidFill>
                <a:srgbClr val="000001"/>
              </a:solidFill>
              <a:latin typeface="DM Sans"/>
              <a:ea typeface="DM Sans"/>
              <a:cs typeface="DM Sans"/>
              <a:sym typeface="DM Sans"/>
            </a:endParaRPr>
          </a:p>
        </p:txBody>
      </p:sp>
      <p:sp>
        <p:nvSpPr>
          <p:cNvPr id="8" name="TextBox 5">
            <a:extLst>
              <a:ext uri="{FF2B5EF4-FFF2-40B4-BE49-F238E27FC236}">
                <a16:creationId xmlns:a16="http://schemas.microsoft.com/office/drawing/2014/main" id="{0896F969-95DC-8579-0526-4C6FA227848B}"/>
              </a:ext>
            </a:extLst>
          </p:cNvPr>
          <p:cNvSpPr txBox="1"/>
          <p:nvPr/>
        </p:nvSpPr>
        <p:spPr>
          <a:xfrm>
            <a:off x="973622" y="233391"/>
            <a:ext cx="16046540" cy="685188"/>
          </a:xfrm>
          <a:prstGeom prst="rect">
            <a:avLst/>
          </a:prstGeom>
        </p:spPr>
        <p:txBody>
          <a:bodyPr wrap="square" lIns="0" tIns="0" rIns="0" bIns="0" rtlCol="0" anchor="t">
            <a:spAutoFit/>
          </a:bodyPr>
          <a:lstStyle/>
          <a:p>
            <a:pPr marL="0" lvl="0" indent="0" algn="ctr">
              <a:lnSpc>
                <a:spcPts val="5600"/>
              </a:lnSpc>
            </a:pPr>
            <a:r>
              <a:rPr lang="en-US" sz="4000" b="1" dirty="0">
                <a:solidFill>
                  <a:srgbClr val="000001"/>
                </a:solidFill>
                <a:latin typeface="DM Sans" pitchFamily="2" charset="0"/>
                <a:ea typeface="Horizon"/>
                <a:cs typeface="Horizon"/>
                <a:sym typeface="Horizon"/>
              </a:rPr>
              <a:t>Use Case</a:t>
            </a:r>
          </a:p>
        </p:txBody>
      </p:sp>
      <p:pic>
        <p:nvPicPr>
          <p:cNvPr id="35" name="Picture 34">
            <a:extLst>
              <a:ext uri="{FF2B5EF4-FFF2-40B4-BE49-F238E27FC236}">
                <a16:creationId xmlns:a16="http://schemas.microsoft.com/office/drawing/2014/main" id="{2D7C2B4F-C809-C682-8B04-CA9659FFE4AB}"/>
              </a:ext>
            </a:extLst>
          </p:cNvPr>
          <p:cNvPicPr>
            <a:picLocks noChangeAspect="1"/>
          </p:cNvPicPr>
          <p:nvPr/>
        </p:nvPicPr>
        <p:blipFill>
          <a:blip r:embed="rId4"/>
          <a:stretch>
            <a:fillRect/>
          </a:stretch>
        </p:blipFill>
        <p:spPr>
          <a:xfrm>
            <a:off x="16060982" y="8295885"/>
            <a:ext cx="1695446" cy="1637778"/>
          </a:xfrm>
          <a:prstGeom prst="rect">
            <a:avLst/>
          </a:prstGeom>
        </p:spPr>
      </p:pic>
      <p:sp>
        <p:nvSpPr>
          <p:cNvPr id="36" name="Rectangle 35">
            <a:extLst>
              <a:ext uri="{FF2B5EF4-FFF2-40B4-BE49-F238E27FC236}">
                <a16:creationId xmlns:a16="http://schemas.microsoft.com/office/drawing/2014/main" id="{A380040D-B731-8E70-01B1-CABDE8EB0A70}"/>
              </a:ext>
            </a:extLst>
          </p:cNvPr>
          <p:cNvSpPr/>
          <p:nvPr/>
        </p:nvSpPr>
        <p:spPr>
          <a:xfrm>
            <a:off x="114300" y="3992991"/>
            <a:ext cx="7612984" cy="2754457"/>
          </a:xfrm>
          <a:prstGeom prst="rect">
            <a:avLst/>
          </a:prstGeom>
          <a:noFill/>
          <a:ln>
            <a:solidFill>
              <a:srgbClr val="28486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5"/>
          <p:cNvSpPr/>
          <p:nvPr/>
        </p:nvSpPr>
        <p:spPr>
          <a:xfrm>
            <a:off x="3686616" y="5807887"/>
            <a:ext cx="1156251" cy="939561"/>
          </a:xfrm>
          <a:custGeom>
            <a:avLst/>
            <a:gdLst/>
            <a:ahLst/>
            <a:cxnLst/>
            <a:rect l="l" t="t" r="r" b="b"/>
            <a:pathLst>
              <a:path w="2615866" h="2750911">
                <a:moveTo>
                  <a:pt x="0" y="0"/>
                </a:moveTo>
                <a:lnTo>
                  <a:pt x="2615866" y="0"/>
                </a:lnTo>
                <a:lnTo>
                  <a:pt x="2615866" y="2750911"/>
                </a:lnTo>
                <a:lnTo>
                  <a:pt x="0" y="27509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Cloud 11">
            <a:extLst>
              <a:ext uri="{FF2B5EF4-FFF2-40B4-BE49-F238E27FC236}">
                <a16:creationId xmlns:a16="http://schemas.microsoft.com/office/drawing/2014/main" id="{6939628A-03B6-0355-F20F-943BEF5E9944}"/>
              </a:ext>
            </a:extLst>
          </p:cNvPr>
          <p:cNvSpPr/>
          <p:nvPr/>
        </p:nvSpPr>
        <p:spPr>
          <a:xfrm>
            <a:off x="8004295" y="4081142"/>
            <a:ext cx="2705812" cy="1590854"/>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UMM..I WANT TO SHOP TILL I DROP , HMPH!</a:t>
            </a:r>
          </a:p>
        </p:txBody>
      </p:sp>
      <p:pic>
        <p:nvPicPr>
          <p:cNvPr id="14" name="Picture 13">
            <a:extLst>
              <a:ext uri="{FF2B5EF4-FFF2-40B4-BE49-F238E27FC236}">
                <a16:creationId xmlns:a16="http://schemas.microsoft.com/office/drawing/2014/main" id="{E618B1AC-97A0-0DB5-15C8-2479487EF09E}"/>
              </a:ext>
            </a:extLst>
          </p:cNvPr>
          <p:cNvPicPr>
            <a:picLocks noChangeAspect="1"/>
          </p:cNvPicPr>
          <p:nvPr/>
        </p:nvPicPr>
        <p:blipFill>
          <a:blip r:embed="rId7"/>
          <a:stretch>
            <a:fillRect/>
          </a:stretch>
        </p:blipFill>
        <p:spPr>
          <a:xfrm>
            <a:off x="308526" y="4167329"/>
            <a:ext cx="2316012" cy="2337506"/>
          </a:xfrm>
          <a:prstGeom prst="rect">
            <a:avLst/>
          </a:prstGeom>
        </p:spPr>
      </p:pic>
      <p:sp>
        <p:nvSpPr>
          <p:cNvPr id="19" name="Freeform 5">
            <a:extLst>
              <a:ext uri="{FF2B5EF4-FFF2-40B4-BE49-F238E27FC236}">
                <a16:creationId xmlns:a16="http://schemas.microsoft.com/office/drawing/2014/main" id="{A0243067-B4FD-B30C-90DE-6F07E0C15E7A}"/>
              </a:ext>
            </a:extLst>
          </p:cNvPr>
          <p:cNvSpPr/>
          <p:nvPr/>
        </p:nvSpPr>
        <p:spPr>
          <a:xfrm>
            <a:off x="16031273" y="5565274"/>
            <a:ext cx="1156251" cy="939561"/>
          </a:xfrm>
          <a:custGeom>
            <a:avLst/>
            <a:gdLst/>
            <a:ahLst/>
            <a:cxnLst/>
            <a:rect l="l" t="t" r="r" b="b"/>
            <a:pathLst>
              <a:path w="2615866" h="2750911">
                <a:moveTo>
                  <a:pt x="0" y="0"/>
                </a:moveTo>
                <a:lnTo>
                  <a:pt x="2615866" y="0"/>
                </a:lnTo>
                <a:lnTo>
                  <a:pt x="2615866" y="2750911"/>
                </a:lnTo>
                <a:lnTo>
                  <a:pt x="0" y="27509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24" name="Cloud 23">
            <a:extLst>
              <a:ext uri="{FF2B5EF4-FFF2-40B4-BE49-F238E27FC236}">
                <a16:creationId xmlns:a16="http://schemas.microsoft.com/office/drawing/2014/main" id="{0AE7A346-1192-9A6E-C7FD-B41F282879D2}"/>
              </a:ext>
            </a:extLst>
          </p:cNvPr>
          <p:cNvSpPr/>
          <p:nvPr/>
        </p:nvSpPr>
        <p:spPr>
          <a:xfrm>
            <a:off x="349157" y="6964993"/>
            <a:ext cx="2340428" cy="1756917"/>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OFCOURSE!</a:t>
            </a:r>
          </a:p>
        </p:txBody>
      </p:sp>
      <p:sp>
        <p:nvSpPr>
          <p:cNvPr id="27" name="Freeform 5">
            <a:extLst>
              <a:ext uri="{FF2B5EF4-FFF2-40B4-BE49-F238E27FC236}">
                <a16:creationId xmlns:a16="http://schemas.microsoft.com/office/drawing/2014/main" id="{1BF32889-F2AD-9C92-75C2-5C268B5B670B}"/>
              </a:ext>
            </a:extLst>
          </p:cNvPr>
          <p:cNvSpPr/>
          <p:nvPr/>
        </p:nvSpPr>
        <p:spPr>
          <a:xfrm>
            <a:off x="4310014" y="8906768"/>
            <a:ext cx="1156251" cy="939561"/>
          </a:xfrm>
          <a:custGeom>
            <a:avLst/>
            <a:gdLst/>
            <a:ahLst/>
            <a:cxnLst/>
            <a:rect l="l" t="t" r="r" b="b"/>
            <a:pathLst>
              <a:path w="2615866" h="2750911">
                <a:moveTo>
                  <a:pt x="0" y="0"/>
                </a:moveTo>
                <a:lnTo>
                  <a:pt x="2615866" y="0"/>
                </a:lnTo>
                <a:lnTo>
                  <a:pt x="2615866" y="2750911"/>
                </a:lnTo>
                <a:lnTo>
                  <a:pt x="0" y="27509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30" name="Cloud 29">
            <a:extLst>
              <a:ext uri="{FF2B5EF4-FFF2-40B4-BE49-F238E27FC236}">
                <a16:creationId xmlns:a16="http://schemas.microsoft.com/office/drawing/2014/main" id="{A1FA2EF6-9A26-3A8D-0A7A-9F8B90CCDE7A}"/>
              </a:ext>
            </a:extLst>
          </p:cNvPr>
          <p:cNvSpPr/>
          <p:nvPr/>
        </p:nvSpPr>
        <p:spPr>
          <a:xfrm>
            <a:off x="13609402" y="7132714"/>
            <a:ext cx="2840387" cy="1938309"/>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WOO-HOO! LET’S GO SHOPPING ! YEAYY..YEAYY</a:t>
            </a:r>
          </a:p>
        </p:txBody>
      </p:sp>
      <p:sp>
        <p:nvSpPr>
          <p:cNvPr id="33" name="Freeform 5">
            <a:extLst>
              <a:ext uri="{FF2B5EF4-FFF2-40B4-BE49-F238E27FC236}">
                <a16:creationId xmlns:a16="http://schemas.microsoft.com/office/drawing/2014/main" id="{9C5E4BC3-8D80-F13D-261B-50EB94843DC4}"/>
              </a:ext>
            </a:extLst>
          </p:cNvPr>
          <p:cNvSpPr/>
          <p:nvPr/>
        </p:nvSpPr>
        <p:spPr>
          <a:xfrm>
            <a:off x="8270083" y="9071023"/>
            <a:ext cx="1156251" cy="939561"/>
          </a:xfrm>
          <a:custGeom>
            <a:avLst/>
            <a:gdLst/>
            <a:ahLst/>
            <a:cxnLst/>
            <a:rect l="l" t="t" r="r" b="b"/>
            <a:pathLst>
              <a:path w="2615866" h="2750911">
                <a:moveTo>
                  <a:pt x="0" y="0"/>
                </a:moveTo>
                <a:lnTo>
                  <a:pt x="2615866" y="0"/>
                </a:lnTo>
                <a:lnTo>
                  <a:pt x="2615866" y="2750911"/>
                </a:lnTo>
                <a:lnTo>
                  <a:pt x="0" y="27509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37" name="Rectangle 36">
            <a:extLst>
              <a:ext uri="{FF2B5EF4-FFF2-40B4-BE49-F238E27FC236}">
                <a16:creationId xmlns:a16="http://schemas.microsoft.com/office/drawing/2014/main" id="{B8E5952C-5DC9-67BD-6155-95B7B8A9325E}"/>
              </a:ext>
            </a:extLst>
          </p:cNvPr>
          <p:cNvSpPr/>
          <p:nvPr/>
        </p:nvSpPr>
        <p:spPr>
          <a:xfrm>
            <a:off x="7987293" y="3924300"/>
            <a:ext cx="9843507" cy="2823148"/>
          </a:xfrm>
          <a:prstGeom prst="rect">
            <a:avLst/>
          </a:prstGeom>
          <a:noFill/>
          <a:ln>
            <a:solidFill>
              <a:srgbClr val="28486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A907742E-336D-BA5D-A347-4ACD25F410A0}"/>
              </a:ext>
            </a:extLst>
          </p:cNvPr>
          <p:cNvSpPr/>
          <p:nvPr/>
        </p:nvSpPr>
        <p:spPr>
          <a:xfrm>
            <a:off x="89292" y="6973996"/>
            <a:ext cx="7662999" cy="3079614"/>
          </a:xfrm>
          <a:prstGeom prst="rect">
            <a:avLst/>
          </a:prstGeom>
          <a:noFill/>
          <a:ln>
            <a:solidFill>
              <a:srgbClr val="28486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A845225F-7C78-73E1-D62A-BD89B7B0A9DF}"/>
              </a:ext>
            </a:extLst>
          </p:cNvPr>
          <p:cNvSpPr/>
          <p:nvPr/>
        </p:nvSpPr>
        <p:spPr>
          <a:xfrm>
            <a:off x="8001766" y="6973547"/>
            <a:ext cx="9843506" cy="3079614"/>
          </a:xfrm>
          <a:prstGeom prst="rect">
            <a:avLst/>
          </a:prstGeom>
          <a:noFill/>
          <a:ln>
            <a:solidFill>
              <a:srgbClr val="28486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Speech Bubble: Oval 40">
            <a:extLst>
              <a:ext uri="{FF2B5EF4-FFF2-40B4-BE49-F238E27FC236}">
                <a16:creationId xmlns:a16="http://schemas.microsoft.com/office/drawing/2014/main" id="{69A767F2-D78B-1E31-CE9B-2D024ED38AB9}"/>
              </a:ext>
            </a:extLst>
          </p:cNvPr>
          <p:cNvSpPr/>
          <p:nvPr/>
        </p:nvSpPr>
        <p:spPr>
          <a:xfrm>
            <a:off x="3034294" y="6971927"/>
            <a:ext cx="2591309" cy="1390349"/>
          </a:xfrm>
          <a:prstGeom prst="wedgeEllipseCallout">
            <a:avLst>
              <a:gd name="adj1" fmla="val 1481"/>
              <a:gd name="adj2" fmla="val 90451"/>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WHAT’S YOUR  DATE OF BIRTH?</a:t>
            </a:r>
          </a:p>
          <a:p>
            <a:pPr algn="ctr"/>
            <a:endParaRPr lang="en-US" dirty="0"/>
          </a:p>
        </p:txBody>
      </p:sp>
      <p:sp>
        <p:nvSpPr>
          <p:cNvPr id="43" name="Speech Bubble: Oval 42">
            <a:extLst>
              <a:ext uri="{FF2B5EF4-FFF2-40B4-BE49-F238E27FC236}">
                <a16:creationId xmlns:a16="http://schemas.microsoft.com/office/drawing/2014/main" id="{071214A5-FD39-7F91-3B5E-206DD84CF7ED}"/>
              </a:ext>
            </a:extLst>
          </p:cNvPr>
          <p:cNvSpPr/>
          <p:nvPr/>
        </p:nvSpPr>
        <p:spPr>
          <a:xfrm>
            <a:off x="8020290" y="7106678"/>
            <a:ext cx="4857510" cy="1738246"/>
          </a:xfrm>
          <a:prstGeom prst="wedgeEllipseCallout">
            <a:avLst>
              <a:gd name="adj1" fmla="val -23602"/>
              <a:gd name="adj2" fmla="val 66338"/>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BASED  ON YOUR PERSONAL , INCOME DETAILS AND VERIFICATION VIA BUREAU  YOU ARE ACCEPTED FOR BARCLAYS REWARDS CARD!</a:t>
            </a:r>
          </a:p>
        </p:txBody>
      </p:sp>
      <p:sp>
        <p:nvSpPr>
          <p:cNvPr id="44" name="Speech Bubble: Oval 43">
            <a:extLst>
              <a:ext uri="{FF2B5EF4-FFF2-40B4-BE49-F238E27FC236}">
                <a16:creationId xmlns:a16="http://schemas.microsoft.com/office/drawing/2014/main" id="{9C3B0C06-79BB-7948-639C-89548D05F785}"/>
              </a:ext>
            </a:extLst>
          </p:cNvPr>
          <p:cNvSpPr/>
          <p:nvPr/>
        </p:nvSpPr>
        <p:spPr>
          <a:xfrm>
            <a:off x="11849377" y="3992991"/>
            <a:ext cx="4211605" cy="1705694"/>
          </a:xfrm>
          <a:prstGeom prst="wedgeEllipseCallout">
            <a:avLst>
              <a:gd name="adj1" fmla="val 49037"/>
              <a:gd name="adj2" fmla="val 36159"/>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LET’S CHECK YOUR ELIGIBILITY FOR BARCLAYS REWARDS CARD ! CAN YOU HELP ME THROUGH SOME DETAILS  ?</a:t>
            </a:r>
          </a:p>
          <a:p>
            <a:pPr algn="ctr"/>
            <a:endParaRPr lang="en-US" dirty="0">
              <a:solidFill>
                <a:schemeClr val="tx1"/>
              </a:solidFill>
            </a:endParaRPr>
          </a:p>
        </p:txBody>
      </p:sp>
      <p:sp>
        <p:nvSpPr>
          <p:cNvPr id="45" name="Speech Bubble: Oval 44">
            <a:extLst>
              <a:ext uri="{FF2B5EF4-FFF2-40B4-BE49-F238E27FC236}">
                <a16:creationId xmlns:a16="http://schemas.microsoft.com/office/drawing/2014/main" id="{13235BF3-2F9B-C2E8-9ADD-42A895CCA1EE}"/>
              </a:ext>
            </a:extLst>
          </p:cNvPr>
          <p:cNvSpPr/>
          <p:nvPr/>
        </p:nvSpPr>
        <p:spPr>
          <a:xfrm>
            <a:off x="4002580" y="4186691"/>
            <a:ext cx="3384848" cy="1198513"/>
          </a:xfrm>
          <a:prstGeom prst="wedgeEllipseCallout">
            <a:avLst>
              <a:gd name="adj1" fmla="val -27896"/>
              <a:gd name="adj2" fmla="val 84614"/>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HELLO GARFIELD !  WHAT WILL YOU  USE THIS CARD FOR?</a:t>
            </a:r>
          </a:p>
        </p:txBody>
      </p:sp>
      <p:sp>
        <p:nvSpPr>
          <p:cNvPr id="48" name="Speech Bubble: Oval 47">
            <a:extLst>
              <a:ext uri="{FF2B5EF4-FFF2-40B4-BE49-F238E27FC236}">
                <a16:creationId xmlns:a16="http://schemas.microsoft.com/office/drawing/2014/main" id="{E43DD777-8ACA-4D85-FF18-483F28835CA4}"/>
              </a:ext>
            </a:extLst>
          </p:cNvPr>
          <p:cNvSpPr/>
          <p:nvPr/>
        </p:nvSpPr>
        <p:spPr>
          <a:xfrm>
            <a:off x="5609143" y="7106677"/>
            <a:ext cx="2057755" cy="1527845"/>
          </a:xfrm>
          <a:prstGeom prst="wedgeEllipseCallout">
            <a:avLst>
              <a:gd name="adj1" fmla="val -53423"/>
              <a:gd name="adj2" fmla="val 7949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ctr"/>
            <a:r>
              <a:rPr lang="en-US" dirty="0">
                <a:solidFill>
                  <a:schemeClr val="tx1"/>
                </a:solidFill>
              </a:rPr>
              <a:t>ANNUAL INCOME?</a:t>
            </a:r>
          </a:p>
          <a:p>
            <a:pPr algn="ctr"/>
            <a:endParaRPr lang="en-US" dirty="0">
              <a:solidFill>
                <a:schemeClr val="tx1"/>
              </a:solidFill>
            </a:endParaRPr>
          </a:p>
          <a:p>
            <a:pPr algn="ctr"/>
            <a:r>
              <a:rPr lang="en-US" dirty="0">
                <a:solidFill>
                  <a:schemeClr val="tx1"/>
                </a:solidFill>
              </a:rPr>
              <a:t>MONTHLY     EXPENSE?.....</a:t>
            </a:r>
          </a:p>
          <a:p>
            <a:pPr algn="ctr"/>
            <a:endParaRPr lang="en-US" dirty="0">
              <a:solidFill>
                <a:schemeClr val="tx1"/>
              </a:solidFill>
            </a:endParaRPr>
          </a:p>
        </p:txBody>
      </p:sp>
      <p:sp>
        <p:nvSpPr>
          <p:cNvPr id="4" name="Rectangle 2">
            <a:extLst>
              <a:ext uri="{FF2B5EF4-FFF2-40B4-BE49-F238E27FC236}">
                <a16:creationId xmlns:a16="http://schemas.microsoft.com/office/drawing/2014/main" id="{66675511-13B0-20D3-2E20-F1C99D1EBB6F}"/>
              </a:ext>
            </a:extLst>
          </p:cNvPr>
          <p:cNvSpPr>
            <a:spLocks noChangeArrowheads="1"/>
          </p:cNvSpPr>
          <p:nvPr/>
        </p:nvSpPr>
        <p:spPr bwMode="auto">
          <a:xfrm>
            <a:off x="89292" y="797875"/>
            <a:ext cx="18198708"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242424"/>
                </a:solidFill>
                <a:effectLst/>
                <a:latin typeface="DM Sans" pitchFamily="2" charset="0"/>
                <a:cs typeface="Segoe UI" panose="020B0502040204020203" pitchFamily="34" charset="0"/>
              </a:rPr>
              <a:t>In the current digital banking landscape, while mobile apps and websites offer various self-service options, voice-assisted banking—particularly using </a:t>
            </a:r>
            <a:r>
              <a:rPr kumimoji="0" lang="en-US" altLang="en-US" sz="2400" b="1" i="0" u="none" strike="noStrike" cap="none" normalizeH="0" baseline="0" dirty="0">
                <a:ln>
                  <a:noFill/>
                </a:ln>
                <a:solidFill>
                  <a:srgbClr val="242424"/>
                </a:solidFill>
                <a:effectLst/>
                <a:latin typeface="DM Sans" pitchFamily="2" charset="0"/>
                <a:cs typeface="Segoe UI" panose="020B0502040204020203" pitchFamily="34" charset="0"/>
              </a:rPr>
              <a:t>Azure speech cognitive services or Alexa for credit card applications</a:t>
            </a:r>
            <a:r>
              <a:rPr kumimoji="0" lang="en-US" altLang="en-US" sz="2400" b="0" i="0" u="none" strike="noStrike" cap="none" normalizeH="0" baseline="0" dirty="0">
                <a:ln>
                  <a:noFill/>
                </a:ln>
                <a:solidFill>
                  <a:srgbClr val="242424"/>
                </a:solidFill>
                <a:effectLst/>
                <a:latin typeface="DM Sans" pitchFamily="2" charset="0"/>
                <a:cs typeface="Segoe UI" panose="020B0502040204020203" pitchFamily="34" charset="0"/>
              </a:rPr>
              <a:t>—remains largely unexplored. Barclays has not yet integrated voice assistants like Alexa into the credit card application process, creating a gap in hands-free, personalized, and conversational banking experiences.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242424"/>
                </a:solidFill>
                <a:effectLst/>
                <a:latin typeface="DM Sans" pitchFamily="2" charset="0"/>
                <a:cs typeface="Segoe UI" panose="020B0502040204020203" pitchFamily="34" charset="0"/>
              </a:rPr>
              <a:t>This gap presents a significant opportunity for innovation. Our solution, </a:t>
            </a:r>
            <a:r>
              <a:rPr kumimoji="0" lang="en-US" altLang="en-US" sz="2400" b="1" i="0" u="none" strike="noStrike" cap="none" normalizeH="0" baseline="0" dirty="0">
                <a:ln>
                  <a:noFill/>
                </a:ln>
                <a:solidFill>
                  <a:srgbClr val="242424"/>
                </a:solidFill>
                <a:effectLst/>
                <a:latin typeface="DM Sans" pitchFamily="2" charset="0"/>
                <a:cs typeface="Segoe UI" panose="020B0502040204020203" pitchFamily="34" charset="0"/>
              </a:rPr>
              <a:t>Barclays voice card, is a secure, compliant, and user-friendly voice application </a:t>
            </a:r>
            <a:r>
              <a:rPr kumimoji="0" lang="en-US" altLang="en-US" sz="2400" b="0" i="0" u="none" strike="noStrike" cap="none" normalizeH="0" baseline="0" dirty="0">
                <a:ln>
                  <a:noFill/>
                </a:ln>
                <a:solidFill>
                  <a:srgbClr val="242424"/>
                </a:solidFill>
                <a:effectLst/>
                <a:latin typeface="DM Sans" pitchFamily="2" charset="0"/>
                <a:cs typeface="Segoe UI" panose="020B0502040204020203" pitchFamily="34" charset="0"/>
              </a:rPr>
              <a:t>utilizing Azure speech cognitive services or Alexa to facilitate credit card applications, aligning with modern consumer behavior and accessibility needs.</a:t>
            </a:r>
            <a:endParaRPr kumimoji="0" lang="en-US" altLang="en-US" sz="2400" b="0" i="0" u="none" strike="noStrike" cap="none" normalizeH="0" baseline="0" dirty="0">
              <a:ln>
                <a:noFill/>
              </a:ln>
              <a:solidFill>
                <a:schemeClr val="tx1"/>
              </a:solidFill>
              <a:effectLst/>
              <a:latin typeface="DM Sans"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Rounded Corners 21">
            <a:extLst>
              <a:ext uri="{FF2B5EF4-FFF2-40B4-BE49-F238E27FC236}">
                <a16:creationId xmlns:a16="http://schemas.microsoft.com/office/drawing/2014/main" id="{4A4F349D-581F-5DAF-DE47-C6EF0F546484}"/>
              </a:ext>
            </a:extLst>
          </p:cNvPr>
          <p:cNvSpPr/>
          <p:nvPr/>
        </p:nvSpPr>
        <p:spPr>
          <a:xfrm>
            <a:off x="11186717" y="5655866"/>
            <a:ext cx="6840027" cy="3388573"/>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3DBC7327-9D0B-3D3F-7E95-EBD083D7F480}"/>
              </a:ext>
            </a:extLst>
          </p:cNvPr>
          <p:cNvSpPr/>
          <p:nvPr/>
        </p:nvSpPr>
        <p:spPr>
          <a:xfrm>
            <a:off x="11219374" y="1404922"/>
            <a:ext cx="6840027" cy="3590516"/>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E0DBFE93-9E87-E826-0783-272CDA47F6BC}"/>
              </a:ext>
            </a:extLst>
          </p:cNvPr>
          <p:cNvSpPr/>
          <p:nvPr/>
        </p:nvSpPr>
        <p:spPr>
          <a:xfrm>
            <a:off x="246573" y="7387611"/>
            <a:ext cx="7486388" cy="1229792"/>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D4E5AD87-19FF-B8E0-4A50-FF96072079A8}"/>
              </a:ext>
            </a:extLst>
          </p:cNvPr>
          <p:cNvSpPr/>
          <p:nvPr/>
        </p:nvSpPr>
        <p:spPr>
          <a:xfrm>
            <a:off x="215915" y="5221542"/>
            <a:ext cx="7486388" cy="119171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8BFD3B12-8FE2-087F-4F17-3CC29BB4A98E}"/>
              </a:ext>
            </a:extLst>
          </p:cNvPr>
          <p:cNvSpPr/>
          <p:nvPr/>
        </p:nvSpPr>
        <p:spPr>
          <a:xfrm>
            <a:off x="228599" y="3239274"/>
            <a:ext cx="7509651" cy="106019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B6242E5C-7BED-2F96-7AEE-DCB3436ADA35}"/>
              </a:ext>
            </a:extLst>
          </p:cNvPr>
          <p:cNvSpPr/>
          <p:nvPr/>
        </p:nvSpPr>
        <p:spPr>
          <a:xfrm>
            <a:off x="228599" y="1410481"/>
            <a:ext cx="7509651" cy="1154378"/>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utoShape 2"/>
          <p:cNvSpPr/>
          <p:nvPr/>
        </p:nvSpPr>
        <p:spPr>
          <a:xfrm>
            <a:off x="0" y="9479774"/>
            <a:ext cx="18288000" cy="809280"/>
          </a:xfrm>
          <a:prstGeom prst="rect">
            <a:avLst/>
          </a:prstGeom>
          <a:solidFill>
            <a:srgbClr val="F44DAC"/>
          </a:solidFill>
        </p:spPr>
        <p:txBody>
          <a:bodyPr/>
          <a:lstStyle/>
          <a:p>
            <a:endParaRPr lang="en-US"/>
          </a:p>
        </p:txBody>
      </p:sp>
      <p:grpSp>
        <p:nvGrpSpPr>
          <p:cNvPr id="3" name="Group 3"/>
          <p:cNvGrpSpPr/>
          <p:nvPr/>
        </p:nvGrpSpPr>
        <p:grpSpPr>
          <a:xfrm>
            <a:off x="7858378" y="2802361"/>
            <a:ext cx="3189461" cy="5160539"/>
            <a:chOff x="0" y="0"/>
            <a:chExt cx="6350000" cy="4276090"/>
          </a:xfrm>
        </p:grpSpPr>
        <p:sp>
          <p:nvSpPr>
            <p:cNvPr id="4" name="Freeform 4"/>
            <p:cNvSpPr/>
            <p:nvPr/>
          </p:nvSpPr>
          <p:spPr>
            <a:xfrm>
              <a:off x="0" y="0"/>
              <a:ext cx="6350000" cy="4276090"/>
            </a:xfrm>
            <a:custGeom>
              <a:avLst/>
              <a:gdLst/>
              <a:ahLst/>
              <a:cxnLst/>
              <a:rect l="l" t="t" r="r" b="b"/>
              <a:pathLst>
                <a:path w="6350000" h="4276090">
                  <a:moveTo>
                    <a:pt x="6220460" y="0"/>
                  </a:moveTo>
                  <a:cubicBezTo>
                    <a:pt x="4969510" y="0"/>
                    <a:pt x="3713480" y="0"/>
                    <a:pt x="2462530" y="0"/>
                  </a:cubicBezTo>
                  <a:lnTo>
                    <a:pt x="2462530" y="129540"/>
                  </a:lnTo>
                  <a:cubicBezTo>
                    <a:pt x="2346960" y="129540"/>
                    <a:pt x="2189480" y="129540"/>
                    <a:pt x="2073910" y="129540"/>
                  </a:cubicBezTo>
                  <a:lnTo>
                    <a:pt x="2073910" y="259080"/>
                  </a:lnTo>
                  <a:cubicBezTo>
                    <a:pt x="1958340" y="259080"/>
                    <a:pt x="1800860" y="259080"/>
                    <a:pt x="1685290" y="259080"/>
                  </a:cubicBezTo>
                  <a:lnTo>
                    <a:pt x="1685290" y="388620"/>
                  </a:lnTo>
                  <a:cubicBezTo>
                    <a:pt x="1620520" y="388620"/>
                    <a:pt x="1490980" y="388620"/>
                    <a:pt x="1426210" y="388620"/>
                  </a:cubicBezTo>
                  <a:lnTo>
                    <a:pt x="1426210" y="518160"/>
                  </a:lnTo>
                  <a:cubicBezTo>
                    <a:pt x="1361440" y="518160"/>
                    <a:pt x="1231900" y="518160"/>
                    <a:pt x="1167130" y="518160"/>
                  </a:cubicBezTo>
                  <a:lnTo>
                    <a:pt x="1167130" y="647700"/>
                  </a:lnTo>
                  <a:cubicBezTo>
                    <a:pt x="1102360" y="647700"/>
                    <a:pt x="972820" y="647700"/>
                    <a:pt x="908050" y="647700"/>
                  </a:cubicBezTo>
                  <a:lnTo>
                    <a:pt x="908050" y="777240"/>
                  </a:lnTo>
                  <a:lnTo>
                    <a:pt x="777240" y="777240"/>
                  </a:lnTo>
                  <a:lnTo>
                    <a:pt x="777240" y="906780"/>
                  </a:lnTo>
                  <a:lnTo>
                    <a:pt x="647700" y="906780"/>
                  </a:lnTo>
                  <a:lnTo>
                    <a:pt x="647700" y="1036320"/>
                  </a:lnTo>
                  <a:lnTo>
                    <a:pt x="518160" y="1036320"/>
                  </a:lnTo>
                  <a:cubicBezTo>
                    <a:pt x="518160" y="1101090"/>
                    <a:pt x="518160" y="1230630"/>
                    <a:pt x="518160" y="1295400"/>
                  </a:cubicBezTo>
                  <a:lnTo>
                    <a:pt x="388620" y="1295400"/>
                  </a:lnTo>
                  <a:cubicBezTo>
                    <a:pt x="388620" y="1360170"/>
                    <a:pt x="388620" y="1489710"/>
                    <a:pt x="388620" y="1554480"/>
                  </a:cubicBezTo>
                  <a:lnTo>
                    <a:pt x="259080" y="1554480"/>
                  </a:lnTo>
                  <a:cubicBezTo>
                    <a:pt x="259080" y="1619250"/>
                    <a:pt x="259080" y="1748790"/>
                    <a:pt x="259080" y="1813560"/>
                  </a:cubicBezTo>
                  <a:lnTo>
                    <a:pt x="129540" y="1813560"/>
                  </a:lnTo>
                  <a:cubicBezTo>
                    <a:pt x="129540" y="1929130"/>
                    <a:pt x="129540" y="2086610"/>
                    <a:pt x="129540" y="2202180"/>
                  </a:cubicBezTo>
                  <a:lnTo>
                    <a:pt x="0" y="2202180"/>
                  </a:lnTo>
                  <a:cubicBezTo>
                    <a:pt x="0" y="2890520"/>
                    <a:pt x="0" y="3586480"/>
                    <a:pt x="0" y="4276090"/>
                  </a:cubicBezTo>
                  <a:cubicBezTo>
                    <a:pt x="1380490" y="4276090"/>
                    <a:pt x="2766060" y="4276090"/>
                    <a:pt x="4146550" y="4276090"/>
                  </a:cubicBezTo>
                  <a:lnTo>
                    <a:pt x="4146550" y="4146550"/>
                  </a:lnTo>
                  <a:cubicBezTo>
                    <a:pt x="4262120" y="4146550"/>
                    <a:pt x="4419600" y="4146550"/>
                    <a:pt x="4535170" y="4146550"/>
                  </a:cubicBezTo>
                  <a:lnTo>
                    <a:pt x="4535170" y="4017010"/>
                  </a:lnTo>
                  <a:cubicBezTo>
                    <a:pt x="4650740" y="4017010"/>
                    <a:pt x="4808220" y="4017010"/>
                    <a:pt x="4923790" y="4017010"/>
                  </a:cubicBezTo>
                  <a:lnTo>
                    <a:pt x="4923790" y="3887470"/>
                  </a:lnTo>
                  <a:cubicBezTo>
                    <a:pt x="4988560" y="3887470"/>
                    <a:pt x="5118100" y="3887470"/>
                    <a:pt x="5182870" y="3887470"/>
                  </a:cubicBezTo>
                  <a:lnTo>
                    <a:pt x="5182870" y="3757930"/>
                  </a:lnTo>
                  <a:cubicBezTo>
                    <a:pt x="5247640" y="3757930"/>
                    <a:pt x="5377180" y="3757930"/>
                    <a:pt x="5441950" y="3757930"/>
                  </a:cubicBezTo>
                  <a:lnTo>
                    <a:pt x="5441950" y="3628390"/>
                  </a:lnTo>
                  <a:lnTo>
                    <a:pt x="5571490" y="3628390"/>
                  </a:lnTo>
                  <a:lnTo>
                    <a:pt x="5571490" y="3498850"/>
                  </a:lnTo>
                  <a:lnTo>
                    <a:pt x="5702300" y="3498850"/>
                  </a:lnTo>
                  <a:lnTo>
                    <a:pt x="5702300" y="3369310"/>
                  </a:lnTo>
                  <a:lnTo>
                    <a:pt x="5831840" y="3369310"/>
                  </a:lnTo>
                  <a:cubicBezTo>
                    <a:pt x="5831840" y="3304540"/>
                    <a:pt x="5831840" y="3175000"/>
                    <a:pt x="5831840" y="3110230"/>
                  </a:cubicBezTo>
                  <a:lnTo>
                    <a:pt x="5961380" y="3110230"/>
                  </a:lnTo>
                  <a:cubicBezTo>
                    <a:pt x="5961380" y="3045460"/>
                    <a:pt x="5961380" y="2915920"/>
                    <a:pt x="5961380" y="2851150"/>
                  </a:cubicBezTo>
                  <a:lnTo>
                    <a:pt x="6090920" y="2851150"/>
                  </a:lnTo>
                  <a:cubicBezTo>
                    <a:pt x="6090920" y="2735580"/>
                    <a:pt x="6090920" y="2578100"/>
                    <a:pt x="6090920" y="2462530"/>
                  </a:cubicBezTo>
                  <a:lnTo>
                    <a:pt x="6220460" y="2462530"/>
                  </a:lnTo>
                  <a:cubicBezTo>
                    <a:pt x="6220460" y="2299970"/>
                    <a:pt x="6220460" y="2106930"/>
                    <a:pt x="6220460" y="1944370"/>
                  </a:cubicBezTo>
                  <a:lnTo>
                    <a:pt x="6350000" y="1944370"/>
                  </a:lnTo>
                  <a:cubicBezTo>
                    <a:pt x="6350000" y="1299210"/>
                    <a:pt x="6350000" y="645160"/>
                    <a:pt x="6350000" y="0"/>
                  </a:cubicBezTo>
                  <a:lnTo>
                    <a:pt x="6220460" y="0"/>
                  </a:lnTo>
                  <a:close/>
                </a:path>
              </a:pathLst>
            </a:custGeom>
            <a:blipFill>
              <a:blip r:embed="rId2"/>
              <a:stretch>
                <a:fillRect t="-1975" b="-1975"/>
              </a:stretch>
            </a:blipFill>
          </p:spPr>
          <p:txBody>
            <a:bodyPr/>
            <a:lstStyle/>
            <a:p>
              <a:endParaRPr lang="en-US"/>
            </a:p>
          </p:txBody>
        </p:sp>
      </p:grpSp>
      <p:sp>
        <p:nvSpPr>
          <p:cNvPr id="5" name="TextBox 5"/>
          <p:cNvSpPr txBox="1"/>
          <p:nvPr/>
        </p:nvSpPr>
        <p:spPr>
          <a:xfrm>
            <a:off x="1194279" y="383124"/>
            <a:ext cx="16046540" cy="685188"/>
          </a:xfrm>
          <a:prstGeom prst="rect">
            <a:avLst/>
          </a:prstGeom>
        </p:spPr>
        <p:txBody>
          <a:bodyPr wrap="square" lIns="0" tIns="0" rIns="0" bIns="0" rtlCol="0" anchor="t">
            <a:spAutoFit/>
          </a:bodyPr>
          <a:lstStyle/>
          <a:p>
            <a:pPr marL="0" lvl="0" indent="0" algn="ctr">
              <a:lnSpc>
                <a:spcPts val="5600"/>
              </a:lnSpc>
            </a:pPr>
            <a:r>
              <a:rPr lang="en-US" sz="4000" b="1" dirty="0">
                <a:solidFill>
                  <a:srgbClr val="000001"/>
                </a:solidFill>
                <a:latin typeface="DM Sans" pitchFamily="2" charset="0"/>
                <a:ea typeface="Horizon"/>
                <a:cs typeface="Horizon"/>
                <a:sym typeface="Horizon"/>
              </a:rPr>
              <a:t>USP and Key features</a:t>
            </a:r>
          </a:p>
        </p:txBody>
      </p:sp>
      <p:sp>
        <p:nvSpPr>
          <p:cNvPr id="7" name="TextBox 7"/>
          <p:cNvSpPr txBox="1"/>
          <p:nvPr/>
        </p:nvSpPr>
        <p:spPr>
          <a:xfrm>
            <a:off x="15419614" y="2937408"/>
            <a:ext cx="8115300" cy="513859"/>
          </a:xfrm>
          <a:prstGeom prst="rect">
            <a:avLst/>
          </a:prstGeom>
        </p:spPr>
        <p:txBody>
          <a:bodyPr lIns="0" tIns="0" rIns="0" bIns="0" rtlCol="0" anchor="t">
            <a:spAutoFit/>
          </a:bodyPr>
          <a:lstStyle/>
          <a:p>
            <a:pPr marL="0" lvl="0" indent="0" algn="l">
              <a:lnSpc>
                <a:spcPts val="4199"/>
              </a:lnSpc>
            </a:pPr>
            <a:endParaRPr lang="en-US" sz="2999" u="sng" dirty="0">
              <a:solidFill>
                <a:srgbClr val="000001"/>
              </a:solidFill>
              <a:latin typeface="DM Sans"/>
              <a:ea typeface="DM Sans"/>
              <a:cs typeface="DM Sans"/>
              <a:sym typeface="DM Sans"/>
            </a:endParaRPr>
          </a:p>
        </p:txBody>
      </p:sp>
      <p:sp>
        <p:nvSpPr>
          <p:cNvPr id="9" name="TextBox 9"/>
          <p:cNvSpPr txBox="1"/>
          <p:nvPr/>
        </p:nvSpPr>
        <p:spPr>
          <a:xfrm>
            <a:off x="5732404" y="9755827"/>
            <a:ext cx="6823192" cy="247650"/>
          </a:xfrm>
          <a:prstGeom prst="rect">
            <a:avLst/>
          </a:prstGeom>
        </p:spPr>
        <p:txBody>
          <a:bodyPr lIns="0" tIns="0" rIns="0" bIns="0" rtlCol="0" anchor="t">
            <a:spAutoFit/>
          </a:bodyPr>
          <a:lstStyle/>
          <a:p>
            <a:pPr marL="0" lvl="0" indent="0" algn="ctr">
              <a:lnSpc>
                <a:spcPts val="1919"/>
              </a:lnSpc>
            </a:pPr>
            <a:r>
              <a:rPr lang="en-US" sz="1599" dirty="0">
                <a:solidFill>
                  <a:srgbClr val="000001"/>
                </a:solidFill>
                <a:latin typeface="DM Sans"/>
                <a:ea typeface="DM Sans"/>
                <a:cs typeface="DM Sans"/>
                <a:sym typeface="DM Sans"/>
              </a:rPr>
              <a:t>APPLYING FOR A CREDIT CARD WITH VOICE</a:t>
            </a:r>
          </a:p>
        </p:txBody>
      </p:sp>
      <p:sp>
        <p:nvSpPr>
          <p:cNvPr id="10" name="TextBox 9">
            <a:extLst>
              <a:ext uri="{FF2B5EF4-FFF2-40B4-BE49-F238E27FC236}">
                <a16:creationId xmlns:a16="http://schemas.microsoft.com/office/drawing/2014/main" id="{86F6F554-C92F-85EC-FCC7-E46028305E38}"/>
              </a:ext>
            </a:extLst>
          </p:cNvPr>
          <p:cNvSpPr txBox="1"/>
          <p:nvPr/>
        </p:nvSpPr>
        <p:spPr>
          <a:xfrm>
            <a:off x="147438" y="1565261"/>
            <a:ext cx="7671972" cy="828497"/>
          </a:xfrm>
          <a:prstGeom prst="rect">
            <a:avLst/>
          </a:prstGeom>
        </p:spPr>
        <p:txBody>
          <a:bodyPr wrap="square" lIns="0" tIns="0" rIns="0" bIns="0" rtlCol="0" anchor="t">
            <a:spAutoFit/>
          </a:bodyPr>
          <a:lstStyle/>
          <a:p>
            <a:pPr marL="237490" lvl="1" algn="l">
              <a:lnSpc>
                <a:spcPts val="3300"/>
              </a:lnSpc>
            </a:pPr>
            <a:r>
              <a:rPr lang="en-US" sz="2400" dirty="0">
                <a:solidFill>
                  <a:srgbClr val="000001"/>
                </a:solidFill>
                <a:latin typeface="DM Sans"/>
                <a:ea typeface="DM Sans"/>
                <a:cs typeface="DM Sans"/>
                <a:sym typeface="DM Sans"/>
              </a:rPr>
              <a:t>                                      </a:t>
            </a:r>
            <a:r>
              <a:rPr lang="en-US" sz="2400" b="1" dirty="0">
                <a:solidFill>
                  <a:srgbClr val="000001"/>
                </a:solidFill>
                <a:latin typeface="DM Sans"/>
                <a:ea typeface="DM Sans"/>
                <a:cs typeface="DM Sans"/>
                <a:sym typeface="DM Sans"/>
              </a:rPr>
              <a:t>WHAT?</a:t>
            </a:r>
          </a:p>
          <a:p>
            <a:pPr marL="237490" lvl="1" algn="l">
              <a:lnSpc>
                <a:spcPts val="3300"/>
              </a:lnSpc>
            </a:pPr>
            <a:r>
              <a:rPr lang="en-US" sz="2400" dirty="0">
                <a:solidFill>
                  <a:srgbClr val="000001"/>
                </a:solidFill>
                <a:latin typeface="DM Sans"/>
                <a:ea typeface="DM Sans"/>
                <a:cs typeface="DM Sans"/>
                <a:sym typeface="DM Sans"/>
              </a:rPr>
              <a:t> Voice-driven application for credit card quotations</a:t>
            </a:r>
          </a:p>
        </p:txBody>
      </p:sp>
      <p:sp>
        <p:nvSpPr>
          <p:cNvPr id="11" name="TextBox 10">
            <a:extLst>
              <a:ext uri="{FF2B5EF4-FFF2-40B4-BE49-F238E27FC236}">
                <a16:creationId xmlns:a16="http://schemas.microsoft.com/office/drawing/2014/main" id="{80C3F8FA-4097-E683-B699-BB4D86967017}"/>
              </a:ext>
            </a:extLst>
          </p:cNvPr>
          <p:cNvSpPr txBox="1"/>
          <p:nvPr/>
        </p:nvSpPr>
        <p:spPr>
          <a:xfrm>
            <a:off x="-281799" y="3378011"/>
            <a:ext cx="8716997" cy="828497"/>
          </a:xfrm>
          <a:prstGeom prst="rect">
            <a:avLst/>
          </a:prstGeom>
        </p:spPr>
        <p:txBody>
          <a:bodyPr lIns="0" tIns="0" rIns="0" bIns="0" rtlCol="0" anchor="t">
            <a:spAutoFit/>
          </a:bodyPr>
          <a:lstStyle/>
          <a:p>
            <a:pPr marL="237490" lvl="1" algn="l">
              <a:lnSpc>
                <a:spcPts val="3300"/>
              </a:lnSpc>
            </a:pPr>
            <a:r>
              <a:rPr lang="en-US" sz="2400" dirty="0">
                <a:solidFill>
                  <a:srgbClr val="000001"/>
                </a:solidFill>
                <a:latin typeface="DM Sans"/>
                <a:ea typeface="DM Sans"/>
                <a:cs typeface="DM Sans"/>
                <a:sym typeface="DM Sans"/>
              </a:rPr>
              <a:t>                                            </a:t>
            </a:r>
            <a:r>
              <a:rPr lang="en-US" sz="2400" b="1" dirty="0">
                <a:solidFill>
                  <a:srgbClr val="000001"/>
                </a:solidFill>
                <a:latin typeface="DM Sans"/>
                <a:ea typeface="DM Sans"/>
                <a:cs typeface="DM Sans"/>
                <a:sym typeface="DM Sans"/>
              </a:rPr>
              <a:t>WHO?</a:t>
            </a:r>
          </a:p>
          <a:p>
            <a:pPr marL="237490" lvl="1" algn="l">
              <a:lnSpc>
                <a:spcPts val="3300"/>
              </a:lnSpc>
            </a:pPr>
            <a:r>
              <a:rPr lang="en-US" sz="2400" dirty="0">
                <a:solidFill>
                  <a:srgbClr val="000001"/>
                </a:solidFill>
                <a:latin typeface="DM Sans"/>
                <a:ea typeface="DM Sans"/>
                <a:cs typeface="DM Sans"/>
                <a:sym typeface="DM Sans"/>
              </a:rPr>
              <a:t>    Designed for  all customer including vulnerable ones</a:t>
            </a:r>
          </a:p>
        </p:txBody>
      </p:sp>
      <p:sp>
        <p:nvSpPr>
          <p:cNvPr id="12" name="TextBox 11">
            <a:extLst>
              <a:ext uri="{FF2B5EF4-FFF2-40B4-BE49-F238E27FC236}">
                <a16:creationId xmlns:a16="http://schemas.microsoft.com/office/drawing/2014/main" id="{C9BDF0F7-01A0-1BF4-94E1-0E340D2E7CC0}"/>
              </a:ext>
            </a:extLst>
          </p:cNvPr>
          <p:cNvSpPr txBox="1"/>
          <p:nvPr/>
        </p:nvSpPr>
        <p:spPr>
          <a:xfrm>
            <a:off x="38100" y="5203006"/>
            <a:ext cx="9105900" cy="828497"/>
          </a:xfrm>
          <a:prstGeom prst="rect">
            <a:avLst/>
          </a:prstGeom>
        </p:spPr>
        <p:txBody>
          <a:bodyPr wrap="square" lIns="0" tIns="0" rIns="0" bIns="0" rtlCol="0" anchor="t">
            <a:spAutoFit/>
          </a:bodyPr>
          <a:lstStyle/>
          <a:p>
            <a:pPr marL="237490" lvl="1" algn="l">
              <a:lnSpc>
                <a:spcPts val="3300"/>
              </a:lnSpc>
            </a:pPr>
            <a:r>
              <a:rPr lang="en-US" sz="2400" dirty="0">
                <a:solidFill>
                  <a:srgbClr val="000001"/>
                </a:solidFill>
                <a:latin typeface="DM Sans"/>
                <a:ea typeface="DM Sans"/>
                <a:cs typeface="DM Sans"/>
                <a:sym typeface="DM Sans"/>
              </a:rPr>
              <a:t>                                          </a:t>
            </a:r>
            <a:r>
              <a:rPr lang="en-US" sz="2400" b="1" dirty="0">
                <a:solidFill>
                  <a:srgbClr val="000001"/>
                </a:solidFill>
                <a:latin typeface="DM Sans"/>
                <a:ea typeface="DM Sans"/>
                <a:cs typeface="DM Sans"/>
                <a:sym typeface="DM Sans"/>
              </a:rPr>
              <a:t>HOW?</a:t>
            </a:r>
          </a:p>
          <a:p>
            <a:pPr marL="237490" lvl="1" algn="l">
              <a:lnSpc>
                <a:spcPts val="3300"/>
              </a:lnSpc>
            </a:pPr>
            <a:r>
              <a:rPr lang="en-US" sz="2400" dirty="0">
                <a:solidFill>
                  <a:srgbClr val="000001"/>
                </a:solidFill>
                <a:latin typeface="DM Sans"/>
                <a:ea typeface="DM Sans"/>
                <a:cs typeface="DM Sans"/>
                <a:sym typeface="DM Sans"/>
              </a:rPr>
              <a:t>Smart home device integration via Cognitive Speech</a:t>
            </a:r>
          </a:p>
        </p:txBody>
      </p:sp>
      <p:sp>
        <p:nvSpPr>
          <p:cNvPr id="13" name="TextBox 12">
            <a:extLst>
              <a:ext uri="{FF2B5EF4-FFF2-40B4-BE49-F238E27FC236}">
                <a16:creationId xmlns:a16="http://schemas.microsoft.com/office/drawing/2014/main" id="{B6CE6D55-D59F-7A76-966A-9A1C30AA1D0A}"/>
              </a:ext>
            </a:extLst>
          </p:cNvPr>
          <p:cNvSpPr txBox="1"/>
          <p:nvPr/>
        </p:nvSpPr>
        <p:spPr>
          <a:xfrm>
            <a:off x="-263825" y="7408912"/>
            <a:ext cx="8716997" cy="828497"/>
          </a:xfrm>
          <a:prstGeom prst="rect">
            <a:avLst/>
          </a:prstGeom>
        </p:spPr>
        <p:txBody>
          <a:bodyPr lIns="0" tIns="0" rIns="0" bIns="0" rtlCol="0" anchor="t">
            <a:spAutoFit/>
          </a:bodyPr>
          <a:lstStyle/>
          <a:p>
            <a:pPr marL="237490" lvl="1" algn="l">
              <a:lnSpc>
                <a:spcPts val="3300"/>
              </a:lnSpc>
            </a:pPr>
            <a:r>
              <a:rPr lang="en-US" sz="2400" dirty="0">
                <a:solidFill>
                  <a:srgbClr val="000001"/>
                </a:solidFill>
                <a:latin typeface="DM Sans"/>
                <a:ea typeface="DM Sans"/>
                <a:cs typeface="DM Sans"/>
                <a:sym typeface="DM Sans"/>
              </a:rPr>
              <a:t>                                        </a:t>
            </a:r>
            <a:r>
              <a:rPr lang="en-US" sz="2400" b="1" dirty="0">
                <a:solidFill>
                  <a:srgbClr val="000001"/>
                </a:solidFill>
                <a:latin typeface="DM Sans"/>
                <a:ea typeface="DM Sans"/>
                <a:cs typeface="DM Sans"/>
                <a:sym typeface="DM Sans"/>
              </a:rPr>
              <a:t>WHY?</a:t>
            </a:r>
          </a:p>
          <a:p>
            <a:pPr marL="237490" lvl="1" algn="l">
              <a:lnSpc>
                <a:spcPts val="3300"/>
              </a:lnSpc>
            </a:pPr>
            <a:r>
              <a:rPr lang="en-US" sz="2400" dirty="0">
                <a:solidFill>
                  <a:srgbClr val="000001"/>
                </a:solidFill>
                <a:latin typeface="DM Sans"/>
                <a:ea typeface="DM Sans"/>
                <a:cs typeface="DM Sans"/>
                <a:sym typeface="DM Sans"/>
              </a:rPr>
              <a:t>    Enhanced accessibility via natural voice interaction</a:t>
            </a:r>
          </a:p>
        </p:txBody>
      </p:sp>
      <p:sp>
        <p:nvSpPr>
          <p:cNvPr id="15" name="TextBox 14">
            <a:extLst>
              <a:ext uri="{FF2B5EF4-FFF2-40B4-BE49-F238E27FC236}">
                <a16:creationId xmlns:a16="http://schemas.microsoft.com/office/drawing/2014/main" id="{230626B1-7EA5-0253-6FF6-380178335202}"/>
              </a:ext>
            </a:extLst>
          </p:cNvPr>
          <p:cNvSpPr txBox="1"/>
          <p:nvPr/>
        </p:nvSpPr>
        <p:spPr>
          <a:xfrm>
            <a:off x="11357091" y="5833912"/>
            <a:ext cx="11767456" cy="2985433"/>
          </a:xfrm>
          <a:prstGeom prst="rect">
            <a:avLst/>
          </a:prstGeom>
          <a:noFill/>
        </p:spPr>
        <p:txBody>
          <a:bodyPr wrap="square">
            <a:spAutoFit/>
          </a:bodyPr>
          <a:lstStyle/>
          <a:p>
            <a:r>
              <a:rPr lang="en-US" b="1" dirty="0"/>
              <a:t>        </a:t>
            </a:r>
            <a:r>
              <a:rPr lang="en-US" sz="2200" b="1" dirty="0">
                <a:solidFill>
                  <a:srgbClr val="000001"/>
                </a:solidFill>
                <a:latin typeface="DM Sans"/>
              </a:rPr>
              <a:t>BENEFITS OVER CURRENT SOLUTIONS</a:t>
            </a:r>
          </a:p>
          <a:p>
            <a:endParaRPr lang="en-US" sz="2400" dirty="0">
              <a:solidFill>
                <a:srgbClr val="000001"/>
              </a:solidFill>
              <a:latin typeface="DM Sans"/>
            </a:endParaRPr>
          </a:p>
          <a:p>
            <a:pPr marL="342900" indent="-342900">
              <a:buFont typeface="Arial" panose="020B0604020202020204" pitchFamily="34" charset="0"/>
              <a:buChar char="•"/>
            </a:pPr>
            <a:r>
              <a:rPr lang="en-US" sz="2400" dirty="0">
                <a:solidFill>
                  <a:srgbClr val="000001"/>
                </a:solidFill>
                <a:latin typeface="DM Sans"/>
              </a:rPr>
              <a:t>No toll-free number required</a:t>
            </a:r>
          </a:p>
          <a:p>
            <a:pPr marL="342900" indent="-342900">
              <a:buFont typeface="Arial" panose="020B0604020202020204" pitchFamily="34" charset="0"/>
              <a:buChar char="•"/>
            </a:pPr>
            <a:r>
              <a:rPr lang="en-US" sz="2400" dirty="0">
                <a:solidFill>
                  <a:srgbClr val="000001"/>
                </a:solidFill>
                <a:latin typeface="DM Sans"/>
              </a:rPr>
              <a:t>Works on any Alexa-enabled device</a:t>
            </a:r>
          </a:p>
          <a:p>
            <a:pPr marL="342900" indent="-342900">
              <a:buFont typeface="Arial" panose="020B0604020202020204" pitchFamily="34" charset="0"/>
              <a:buChar char="•"/>
            </a:pPr>
            <a:r>
              <a:rPr lang="en-US" sz="2400" dirty="0">
                <a:solidFill>
                  <a:srgbClr val="000001"/>
                </a:solidFill>
                <a:latin typeface="DM Sans"/>
              </a:rPr>
              <a:t> Leverages advanced NLP capabilities</a:t>
            </a:r>
          </a:p>
          <a:p>
            <a:pPr marL="342900" indent="-342900">
              <a:buFont typeface="Arial" panose="020B0604020202020204" pitchFamily="34" charset="0"/>
              <a:buChar char="•"/>
            </a:pPr>
            <a:r>
              <a:rPr lang="en-US" sz="2400" dirty="0">
                <a:solidFill>
                  <a:srgbClr val="000001"/>
                </a:solidFill>
                <a:latin typeface="DM Sans"/>
              </a:rPr>
              <a:t> More natural conversation experience</a:t>
            </a:r>
          </a:p>
          <a:p>
            <a:pPr marL="342900" indent="-342900">
              <a:buFont typeface="Arial" panose="020B0604020202020204" pitchFamily="34" charset="0"/>
              <a:buChar char="•"/>
            </a:pPr>
            <a:r>
              <a:rPr lang="en-US" sz="2400" dirty="0">
                <a:solidFill>
                  <a:srgbClr val="000001"/>
                </a:solidFill>
                <a:latin typeface="DM Sans"/>
              </a:rPr>
              <a:t> Support for follow-up questions</a:t>
            </a:r>
          </a:p>
          <a:p>
            <a:pPr marL="342900" indent="-342900">
              <a:buFont typeface="Arial" panose="020B0604020202020204" pitchFamily="34" charset="0"/>
              <a:buChar char="•"/>
            </a:pPr>
            <a:endParaRPr lang="en-US" sz="2200" dirty="0">
              <a:solidFill>
                <a:srgbClr val="000001"/>
              </a:solidFill>
              <a:latin typeface="DM Sans"/>
            </a:endParaRPr>
          </a:p>
        </p:txBody>
      </p:sp>
      <p:sp>
        <p:nvSpPr>
          <p:cNvPr id="21" name="TextBox 20">
            <a:extLst>
              <a:ext uri="{FF2B5EF4-FFF2-40B4-BE49-F238E27FC236}">
                <a16:creationId xmlns:a16="http://schemas.microsoft.com/office/drawing/2014/main" id="{2F961AF5-D61C-FA6C-80FE-7359774CA192}"/>
              </a:ext>
            </a:extLst>
          </p:cNvPr>
          <p:cNvSpPr txBox="1"/>
          <p:nvPr/>
        </p:nvSpPr>
        <p:spPr>
          <a:xfrm>
            <a:off x="11164946" y="1546554"/>
            <a:ext cx="7696200" cy="2944460"/>
          </a:xfrm>
          <a:prstGeom prst="rect">
            <a:avLst/>
          </a:prstGeom>
        </p:spPr>
        <p:txBody>
          <a:bodyPr wrap="square" lIns="0" tIns="0" rIns="0" bIns="0" rtlCol="0" anchor="t">
            <a:spAutoFit/>
          </a:bodyPr>
          <a:lstStyle/>
          <a:p>
            <a:pPr marL="237490" lvl="1" algn="l">
              <a:lnSpc>
                <a:spcPts val="3300"/>
              </a:lnSpc>
            </a:pPr>
            <a:r>
              <a:rPr lang="en-US" sz="2400" dirty="0">
                <a:solidFill>
                  <a:srgbClr val="000001"/>
                </a:solidFill>
                <a:latin typeface="DM Sans"/>
                <a:ea typeface="DM Sans"/>
                <a:cs typeface="DM Sans"/>
                <a:sym typeface="DM Sans"/>
              </a:rPr>
              <a:t>                    </a:t>
            </a:r>
            <a:r>
              <a:rPr lang="en-US" sz="2400" b="1" dirty="0">
                <a:solidFill>
                  <a:srgbClr val="000001"/>
                </a:solidFill>
                <a:latin typeface="DM Sans"/>
                <a:ea typeface="DM Sans"/>
                <a:cs typeface="DM Sans"/>
                <a:sym typeface="DM Sans"/>
              </a:rPr>
              <a:t>FEATURES</a:t>
            </a:r>
          </a:p>
          <a:p>
            <a:pPr marL="474981" lvl="1" indent="-237491" algn="l">
              <a:lnSpc>
                <a:spcPts val="3300"/>
              </a:lnSpc>
              <a:buFont typeface="Arial"/>
              <a:buChar char="•"/>
            </a:pPr>
            <a:r>
              <a:rPr lang="en-US" sz="2400" dirty="0">
                <a:solidFill>
                  <a:srgbClr val="000001"/>
                </a:solidFill>
                <a:latin typeface="DM Sans"/>
                <a:ea typeface="DM Sans"/>
                <a:cs typeface="DM Sans"/>
                <a:sym typeface="DM Sans"/>
              </a:rPr>
              <a:t>Voice-only interaction via Alexa devices</a:t>
            </a:r>
          </a:p>
          <a:p>
            <a:pPr marL="474981" lvl="1" indent="-237491" algn="l">
              <a:lnSpc>
                <a:spcPts val="3300"/>
              </a:lnSpc>
              <a:buFont typeface="Arial"/>
              <a:buChar char="•"/>
            </a:pPr>
            <a:r>
              <a:rPr lang="en-US" sz="2400" dirty="0">
                <a:solidFill>
                  <a:srgbClr val="000001"/>
                </a:solidFill>
                <a:latin typeface="DM Sans"/>
                <a:ea typeface="DM Sans"/>
                <a:cs typeface="DM Sans"/>
                <a:sym typeface="DM Sans"/>
              </a:rPr>
              <a:t> Natural conversation flow for quote process</a:t>
            </a:r>
          </a:p>
          <a:p>
            <a:pPr marL="474981" lvl="1" indent="-237491" algn="l">
              <a:lnSpc>
                <a:spcPts val="3300"/>
              </a:lnSpc>
              <a:buFont typeface="Arial"/>
              <a:buChar char="•"/>
            </a:pPr>
            <a:r>
              <a:rPr lang="en-US" sz="2400" dirty="0">
                <a:solidFill>
                  <a:srgbClr val="000001"/>
                </a:solidFill>
                <a:latin typeface="DM Sans"/>
                <a:ea typeface="DM Sans"/>
                <a:cs typeface="DM Sans"/>
                <a:sym typeface="DM Sans"/>
              </a:rPr>
              <a:t>Quotation ID generation through API</a:t>
            </a:r>
          </a:p>
          <a:p>
            <a:pPr marL="474981" lvl="1" indent="-237491" algn="l">
              <a:lnSpc>
                <a:spcPts val="3300"/>
              </a:lnSpc>
              <a:buFont typeface="Arial"/>
              <a:buChar char="•"/>
            </a:pPr>
            <a:r>
              <a:rPr lang="en-US" sz="2400" dirty="0">
                <a:solidFill>
                  <a:srgbClr val="000001"/>
                </a:solidFill>
                <a:latin typeface="DM Sans"/>
                <a:ea typeface="DM Sans"/>
                <a:cs typeface="DM Sans"/>
                <a:sym typeface="DM Sans"/>
              </a:rPr>
              <a:t> Follow-up question handling</a:t>
            </a:r>
          </a:p>
          <a:p>
            <a:pPr marL="474981" lvl="1" indent="-237491" algn="l">
              <a:lnSpc>
                <a:spcPts val="3300"/>
              </a:lnSpc>
              <a:buFont typeface="Arial"/>
              <a:buChar char="•"/>
            </a:pPr>
            <a:r>
              <a:rPr lang="en-US" sz="2400" dirty="0">
                <a:solidFill>
                  <a:srgbClr val="000001"/>
                </a:solidFill>
                <a:latin typeface="DM Sans"/>
                <a:ea typeface="DM Sans"/>
                <a:cs typeface="DM Sans"/>
                <a:sym typeface="DM Sans"/>
              </a:rPr>
              <a:t> Secure data storage and processing</a:t>
            </a:r>
          </a:p>
          <a:p>
            <a:pPr marL="474981" lvl="1" indent="-237491" algn="l">
              <a:lnSpc>
                <a:spcPts val="3300"/>
              </a:lnSpc>
              <a:buFont typeface="Arial"/>
              <a:buChar char="•"/>
            </a:pPr>
            <a:r>
              <a:rPr lang="en-US" sz="2400" dirty="0">
                <a:solidFill>
                  <a:srgbClr val="000001"/>
                </a:solidFill>
                <a:latin typeface="DM Sans"/>
                <a:ea typeface="DM Sans"/>
                <a:cs typeface="DM Sans"/>
                <a:sym typeface="DM Sans"/>
              </a:rPr>
              <a:t>Backend processing visualization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B65277-82C6-6D08-6DCA-4A7DCC3B71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BE3437AC-0AF7-A178-7F88-2CE8AB6ABE5A}"/>
              </a:ext>
            </a:extLst>
          </p:cNvPr>
          <p:cNvPicPr>
            <a:picLocks noChangeAspect="1"/>
          </p:cNvPicPr>
          <p:nvPr/>
        </p:nvPicPr>
        <p:blipFill>
          <a:blip r:embed="rId3"/>
          <a:stretch>
            <a:fillRect/>
          </a:stretch>
        </p:blipFill>
        <p:spPr>
          <a:xfrm>
            <a:off x="152400" y="1217558"/>
            <a:ext cx="17602199" cy="9069442"/>
          </a:xfrm>
          <a:prstGeom prst="rect">
            <a:avLst/>
          </a:prstGeom>
        </p:spPr>
      </p:pic>
      <p:sp>
        <p:nvSpPr>
          <p:cNvPr id="9" name="TextBox 5">
            <a:extLst>
              <a:ext uri="{FF2B5EF4-FFF2-40B4-BE49-F238E27FC236}">
                <a16:creationId xmlns:a16="http://schemas.microsoft.com/office/drawing/2014/main" id="{35F357B7-FBDB-63F0-6CB8-E13A929F2F99}"/>
              </a:ext>
            </a:extLst>
          </p:cNvPr>
          <p:cNvSpPr txBox="1"/>
          <p:nvPr/>
        </p:nvSpPr>
        <p:spPr>
          <a:xfrm>
            <a:off x="973622" y="233391"/>
            <a:ext cx="16046540" cy="685188"/>
          </a:xfrm>
          <a:prstGeom prst="rect">
            <a:avLst/>
          </a:prstGeom>
        </p:spPr>
        <p:txBody>
          <a:bodyPr wrap="square" lIns="0" tIns="0" rIns="0" bIns="0" rtlCol="0" anchor="t">
            <a:spAutoFit/>
          </a:bodyPr>
          <a:lstStyle/>
          <a:p>
            <a:pPr marL="0" lvl="0" indent="0" algn="ctr">
              <a:lnSpc>
                <a:spcPts val="5600"/>
              </a:lnSpc>
            </a:pPr>
            <a:r>
              <a:rPr lang="en-US" sz="4000" b="1" dirty="0">
                <a:solidFill>
                  <a:srgbClr val="000001"/>
                </a:solidFill>
                <a:latin typeface="DM Sans" pitchFamily="2" charset="0"/>
                <a:ea typeface="Horizon"/>
                <a:cs typeface="Horizon"/>
                <a:sym typeface="Horizon"/>
              </a:rPr>
              <a:t>Architecture and Integration</a:t>
            </a:r>
          </a:p>
        </p:txBody>
      </p:sp>
      <p:pic>
        <p:nvPicPr>
          <p:cNvPr id="15" name="Picture 14">
            <a:extLst>
              <a:ext uri="{FF2B5EF4-FFF2-40B4-BE49-F238E27FC236}">
                <a16:creationId xmlns:a16="http://schemas.microsoft.com/office/drawing/2014/main" id="{3865CA8A-4605-0BD9-562C-B4FF992C9FE5}"/>
              </a:ext>
            </a:extLst>
          </p:cNvPr>
          <p:cNvPicPr>
            <a:picLocks noChangeAspect="1"/>
          </p:cNvPicPr>
          <p:nvPr/>
        </p:nvPicPr>
        <p:blipFill>
          <a:blip r:embed="rId4"/>
          <a:stretch>
            <a:fillRect/>
          </a:stretch>
        </p:blipFill>
        <p:spPr>
          <a:xfrm>
            <a:off x="11201400" y="1151970"/>
            <a:ext cx="6248400" cy="3662495"/>
          </a:xfrm>
          <a:prstGeom prst="rect">
            <a:avLst/>
          </a:prstGeom>
        </p:spPr>
      </p:pic>
    </p:spTree>
    <p:extLst>
      <p:ext uri="{BB962C8B-B14F-4D97-AF65-F5344CB8AC3E}">
        <p14:creationId xmlns:p14="http://schemas.microsoft.com/office/powerpoint/2010/main" val="3401150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87302B-5564-E22D-97ED-F8EEBEB3A868}"/>
              </a:ext>
            </a:extLst>
          </p:cNvPr>
          <p:cNvSpPr>
            <a:spLocks noGrp="1"/>
          </p:cNvSpPr>
          <p:nvPr>
            <p:ph type="title"/>
          </p:nvPr>
        </p:nvSpPr>
        <p:spPr>
          <a:xfrm>
            <a:off x="7946643" y="493776"/>
            <a:ext cx="9376665" cy="2674620"/>
          </a:xfrm>
        </p:spPr>
        <p:txBody>
          <a:bodyPr vert="horz" lIns="91440" tIns="45720" rIns="91440" bIns="45720" rtlCol="0" anchor="b">
            <a:normAutofit/>
          </a:bodyPr>
          <a:lstStyle/>
          <a:p>
            <a:pPr algn="l">
              <a:lnSpc>
                <a:spcPct val="90000"/>
              </a:lnSpc>
            </a:pPr>
            <a:r>
              <a:rPr lang="en-US" sz="4000" b="1" dirty="0">
                <a:latin typeface="DM Sans" pitchFamily="2" charset="0"/>
              </a:rPr>
              <a:t>Banking for People and Planet</a:t>
            </a:r>
          </a:p>
        </p:txBody>
      </p:sp>
      <p:pic>
        <p:nvPicPr>
          <p:cNvPr id="5" name="Content Placeholder 4" descr="Young woman showing her digital Coronavirus vaccination certificate on smartphone traveling during COVID-19 pandemic">
            <a:extLst>
              <a:ext uri="{FF2B5EF4-FFF2-40B4-BE49-F238E27FC236}">
                <a16:creationId xmlns:a16="http://schemas.microsoft.com/office/drawing/2014/main" id="{2DD00D74-4975-460E-9155-2CB68255EF6D}"/>
              </a:ext>
            </a:extLst>
          </p:cNvPr>
          <p:cNvPicPr>
            <a:picLocks noGrp="1" noChangeAspect="1"/>
          </p:cNvPicPr>
          <p:nvPr>
            <p:ph sz="half" idx="1"/>
          </p:nvPr>
        </p:nvPicPr>
        <p:blipFill>
          <a:blip r:embed="rId3"/>
          <a:srcRect r="1" b="1710"/>
          <a:stretch>
            <a:fillRect/>
          </a:stretch>
        </p:blipFill>
        <p:spPr>
          <a:xfrm>
            <a:off x="1" y="10"/>
            <a:ext cx="6986016" cy="10286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47"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643" y="3562420"/>
            <a:ext cx="6365383" cy="27432"/>
          </a:xfrm>
          <a:custGeom>
            <a:avLst/>
            <a:gdLst>
              <a:gd name="connsiteX0" fmla="*/ 0 w 6365383"/>
              <a:gd name="connsiteY0" fmla="*/ 0 h 27432"/>
              <a:gd name="connsiteX1" fmla="*/ 636538 w 6365383"/>
              <a:gd name="connsiteY1" fmla="*/ 0 h 27432"/>
              <a:gd name="connsiteX2" fmla="*/ 1336730 w 6365383"/>
              <a:gd name="connsiteY2" fmla="*/ 0 h 27432"/>
              <a:gd name="connsiteX3" fmla="*/ 1909615 w 6365383"/>
              <a:gd name="connsiteY3" fmla="*/ 0 h 27432"/>
              <a:gd name="connsiteX4" fmla="*/ 2418846 w 6365383"/>
              <a:gd name="connsiteY4" fmla="*/ 0 h 27432"/>
              <a:gd name="connsiteX5" fmla="*/ 2928076 w 6365383"/>
              <a:gd name="connsiteY5" fmla="*/ 0 h 27432"/>
              <a:gd name="connsiteX6" fmla="*/ 3373653 w 6365383"/>
              <a:gd name="connsiteY6" fmla="*/ 0 h 27432"/>
              <a:gd name="connsiteX7" fmla="*/ 4137499 w 6365383"/>
              <a:gd name="connsiteY7" fmla="*/ 0 h 27432"/>
              <a:gd name="connsiteX8" fmla="*/ 4901345 w 6365383"/>
              <a:gd name="connsiteY8" fmla="*/ 0 h 27432"/>
              <a:gd name="connsiteX9" fmla="*/ 5665191 w 6365383"/>
              <a:gd name="connsiteY9" fmla="*/ 0 h 27432"/>
              <a:gd name="connsiteX10" fmla="*/ 6365383 w 6365383"/>
              <a:gd name="connsiteY10" fmla="*/ 0 h 27432"/>
              <a:gd name="connsiteX11" fmla="*/ 6365383 w 6365383"/>
              <a:gd name="connsiteY11" fmla="*/ 27432 h 27432"/>
              <a:gd name="connsiteX12" fmla="*/ 5728845 w 6365383"/>
              <a:gd name="connsiteY12" fmla="*/ 27432 h 27432"/>
              <a:gd name="connsiteX13" fmla="*/ 5028653 w 6365383"/>
              <a:gd name="connsiteY13" fmla="*/ 27432 h 27432"/>
              <a:gd name="connsiteX14" fmla="*/ 4583076 w 6365383"/>
              <a:gd name="connsiteY14" fmla="*/ 27432 h 27432"/>
              <a:gd name="connsiteX15" fmla="*/ 4137499 w 6365383"/>
              <a:gd name="connsiteY15" fmla="*/ 27432 h 27432"/>
              <a:gd name="connsiteX16" fmla="*/ 3691922 w 6365383"/>
              <a:gd name="connsiteY16" fmla="*/ 27432 h 27432"/>
              <a:gd name="connsiteX17" fmla="*/ 3182692 w 6365383"/>
              <a:gd name="connsiteY17" fmla="*/ 27432 h 27432"/>
              <a:gd name="connsiteX18" fmla="*/ 2673461 w 6365383"/>
              <a:gd name="connsiteY18" fmla="*/ 27432 h 27432"/>
              <a:gd name="connsiteX19" fmla="*/ 2164230 w 6365383"/>
              <a:gd name="connsiteY19" fmla="*/ 27432 h 27432"/>
              <a:gd name="connsiteX20" fmla="*/ 1655000 w 6365383"/>
              <a:gd name="connsiteY20" fmla="*/ 27432 h 27432"/>
              <a:gd name="connsiteX21" fmla="*/ 1145769 w 6365383"/>
              <a:gd name="connsiteY21" fmla="*/ 27432 h 27432"/>
              <a:gd name="connsiteX22" fmla="*/ 0 w 6365383"/>
              <a:gd name="connsiteY22" fmla="*/ 27432 h 27432"/>
              <a:gd name="connsiteX23" fmla="*/ 0 w 6365383"/>
              <a:gd name="connsiteY23"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365383" h="27432" fill="none" extrusionOk="0">
                <a:moveTo>
                  <a:pt x="0" y="0"/>
                </a:moveTo>
                <a:cubicBezTo>
                  <a:pt x="164014" y="-28800"/>
                  <a:pt x="392589" y="16597"/>
                  <a:pt x="636538" y="0"/>
                </a:cubicBezTo>
                <a:cubicBezTo>
                  <a:pt x="880487" y="-16597"/>
                  <a:pt x="1095224" y="-7871"/>
                  <a:pt x="1336730" y="0"/>
                </a:cubicBezTo>
                <a:cubicBezTo>
                  <a:pt x="1578236" y="7871"/>
                  <a:pt x="1649337" y="-22384"/>
                  <a:pt x="1909615" y="0"/>
                </a:cubicBezTo>
                <a:cubicBezTo>
                  <a:pt x="2169893" y="22384"/>
                  <a:pt x="2279697" y="7436"/>
                  <a:pt x="2418846" y="0"/>
                </a:cubicBezTo>
                <a:cubicBezTo>
                  <a:pt x="2557995" y="-7436"/>
                  <a:pt x="2719158" y="24395"/>
                  <a:pt x="2928076" y="0"/>
                </a:cubicBezTo>
                <a:cubicBezTo>
                  <a:pt x="3136994" y="-24395"/>
                  <a:pt x="3236398" y="-16046"/>
                  <a:pt x="3373653" y="0"/>
                </a:cubicBezTo>
                <a:cubicBezTo>
                  <a:pt x="3510908" y="16046"/>
                  <a:pt x="3933654" y="-18835"/>
                  <a:pt x="4137499" y="0"/>
                </a:cubicBezTo>
                <a:cubicBezTo>
                  <a:pt x="4341344" y="18835"/>
                  <a:pt x="4634949" y="16518"/>
                  <a:pt x="4901345" y="0"/>
                </a:cubicBezTo>
                <a:cubicBezTo>
                  <a:pt x="5167741" y="-16518"/>
                  <a:pt x="5482502" y="-23233"/>
                  <a:pt x="5665191" y="0"/>
                </a:cubicBezTo>
                <a:cubicBezTo>
                  <a:pt x="5847880" y="23233"/>
                  <a:pt x="6038909" y="-19558"/>
                  <a:pt x="6365383" y="0"/>
                </a:cubicBezTo>
                <a:cubicBezTo>
                  <a:pt x="6366317" y="12270"/>
                  <a:pt x="6364320" y="20068"/>
                  <a:pt x="6365383" y="27432"/>
                </a:cubicBezTo>
                <a:cubicBezTo>
                  <a:pt x="6160909" y="45028"/>
                  <a:pt x="5918554" y="42323"/>
                  <a:pt x="5728845" y="27432"/>
                </a:cubicBezTo>
                <a:cubicBezTo>
                  <a:pt x="5539136" y="12541"/>
                  <a:pt x="5172149" y="23835"/>
                  <a:pt x="5028653" y="27432"/>
                </a:cubicBezTo>
                <a:cubicBezTo>
                  <a:pt x="4885157" y="31029"/>
                  <a:pt x="4768966" y="33290"/>
                  <a:pt x="4583076" y="27432"/>
                </a:cubicBezTo>
                <a:cubicBezTo>
                  <a:pt x="4397186" y="21574"/>
                  <a:pt x="4295537" y="38724"/>
                  <a:pt x="4137499" y="27432"/>
                </a:cubicBezTo>
                <a:cubicBezTo>
                  <a:pt x="3979461" y="16140"/>
                  <a:pt x="3895902" y="23317"/>
                  <a:pt x="3691922" y="27432"/>
                </a:cubicBezTo>
                <a:cubicBezTo>
                  <a:pt x="3487942" y="31547"/>
                  <a:pt x="3348597" y="42606"/>
                  <a:pt x="3182692" y="27432"/>
                </a:cubicBezTo>
                <a:cubicBezTo>
                  <a:pt x="3016787" y="12259"/>
                  <a:pt x="2922425" y="45987"/>
                  <a:pt x="2673461" y="27432"/>
                </a:cubicBezTo>
                <a:cubicBezTo>
                  <a:pt x="2424497" y="8877"/>
                  <a:pt x="2406338" y="46461"/>
                  <a:pt x="2164230" y="27432"/>
                </a:cubicBezTo>
                <a:cubicBezTo>
                  <a:pt x="1922122" y="8403"/>
                  <a:pt x="1843534" y="2368"/>
                  <a:pt x="1655000" y="27432"/>
                </a:cubicBezTo>
                <a:cubicBezTo>
                  <a:pt x="1466466" y="52497"/>
                  <a:pt x="1384300" y="39658"/>
                  <a:pt x="1145769" y="27432"/>
                </a:cubicBezTo>
                <a:cubicBezTo>
                  <a:pt x="907238" y="15206"/>
                  <a:pt x="344177" y="36391"/>
                  <a:pt x="0" y="27432"/>
                </a:cubicBezTo>
                <a:cubicBezTo>
                  <a:pt x="-1194" y="21937"/>
                  <a:pt x="1202" y="7917"/>
                  <a:pt x="0" y="0"/>
                </a:cubicBezTo>
                <a:close/>
              </a:path>
              <a:path w="6365383" h="27432" stroke="0" extrusionOk="0">
                <a:moveTo>
                  <a:pt x="0" y="0"/>
                </a:moveTo>
                <a:cubicBezTo>
                  <a:pt x="152654" y="12967"/>
                  <a:pt x="297359" y="-4977"/>
                  <a:pt x="509231" y="0"/>
                </a:cubicBezTo>
                <a:cubicBezTo>
                  <a:pt x="721103" y="4977"/>
                  <a:pt x="792740" y="-12744"/>
                  <a:pt x="954807" y="0"/>
                </a:cubicBezTo>
                <a:cubicBezTo>
                  <a:pt x="1116874" y="12744"/>
                  <a:pt x="1322429" y="24743"/>
                  <a:pt x="1464038" y="0"/>
                </a:cubicBezTo>
                <a:cubicBezTo>
                  <a:pt x="1605647" y="-24743"/>
                  <a:pt x="1947393" y="-20672"/>
                  <a:pt x="2100576" y="0"/>
                </a:cubicBezTo>
                <a:cubicBezTo>
                  <a:pt x="2253759" y="20672"/>
                  <a:pt x="2622231" y="-30966"/>
                  <a:pt x="2800769" y="0"/>
                </a:cubicBezTo>
                <a:cubicBezTo>
                  <a:pt x="2979307" y="30966"/>
                  <a:pt x="3356872" y="-13631"/>
                  <a:pt x="3564614" y="0"/>
                </a:cubicBezTo>
                <a:cubicBezTo>
                  <a:pt x="3772356" y="13631"/>
                  <a:pt x="4163183" y="-4973"/>
                  <a:pt x="4328460" y="0"/>
                </a:cubicBezTo>
                <a:cubicBezTo>
                  <a:pt x="4493737" y="4973"/>
                  <a:pt x="4672761" y="-9287"/>
                  <a:pt x="4901345" y="0"/>
                </a:cubicBezTo>
                <a:cubicBezTo>
                  <a:pt x="5129930" y="9287"/>
                  <a:pt x="5395146" y="9436"/>
                  <a:pt x="5601537" y="0"/>
                </a:cubicBezTo>
                <a:cubicBezTo>
                  <a:pt x="5807928" y="-9436"/>
                  <a:pt x="5983747" y="-13862"/>
                  <a:pt x="6365383" y="0"/>
                </a:cubicBezTo>
                <a:cubicBezTo>
                  <a:pt x="6365699" y="13405"/>
                  <a:pt x="6365869" y="14360"/>
                  <a:pt x="6365383" y="27432"/>
                </a:cubicBezTo>
                <a:cubicBezTo>
                  <a:pt x="6195306" y="29393"/>
                  <a:pt x="5872535" y="56613"/>
                  <a:pt x="5728845" y="27432"/>
                </a:cubicBezTo>
                <a:cubicBezTo>
                  <a:pt x="5585155" y="-1749"/>
                  <a:pt x="5272464" y="11679"/>
                  <a:pt x="5028653" y="27432"/>
                </a:cubicBezTo>
                <a:cubicBezTo>
                  <a:pt x="4784842" y="43185"/>
                  <a:pt x="4688244" y="28658"/>
                  <a:pt x="4455768" y="27432"/>
                </a:cubicBezTo>
                <a:cubicBezTo>
                  <a:pt x="4223293" y="26206"/>
                  <a:pt x="4032880" y="15477"/>
                  <a:pt x="3882884" y="27432"/>
                </a:cubicBezTo>
                <a:cubicBezTo>
                  <a:pt x="3732888" y="39387"/>
                  <a:pt x="3278726" y="-7170"/>
                  <a:pt x="3119038" y="27432"/>
                </a:cubicBezTo>
                <a:cubicBezTo>
                  <a:pt x="2959350" y="62034"/>
                  <a:pt x="2786856" y="40315"/>
                  <a:pt x="2609807" y="27432"/>
                </a:cubicBezTo>
                <a:cubicBezTo>
                  <a:pt x="2432758" y="14549"/>
                  <a:pt x="2064373" y="16547"/>
                  <a:pt x="1909615" y="27432"/>
                </a:cubicBezTo>
                <a:cubicBezTo>
                  <a:pt x="1754857" y="38317"/>
                  <a:pt x="1663685" y="27374"/>
                  <a:pt x="1464038" y="27432"/>
                </a:cubicBezTo>
                <a:cubicBezTo>
                  <a:pt x="1264391" y="27490"/>
                  <a:pt x="1071013" y="1487"/>
                  <a:pt x="827500" y="27432"/>
                </a:cubicBezTo>
                <a:cubicBezTo>
                  <a:pt x="583987" y="53377"/>
                  <a:pt x="349818" y="3910"/>
                  <a:pt x="0" y="27432"/>
                </a:cubicBezTo>
                <a:cubicBezTo>
                  <a:pt x="-116" y="21844"/>
                  <a:pt x="591" y="6534"/>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3">
            <a:extLst>
              <a:ext uri="{FF2B5EF4-FFF2-40B4-BE49-F238E27FC236}">
                <a16:creationId xmlns:a16="http://schemas.microsoft.com/office/drawing/2014/main" id="{26F52A86-7FC6-11AE-AD27-706304FDF4C9}"/>
              </a:ext>
            </a:extLst>
          </p:cNvPr>
          <p:cNvSpPr>
            <a:spLocks noGrp="1"/>
          </p:cNvSpPr>
          <p:nvPr>
            <p:ph sz="half" idx="2"/>
          </p:nvPr>
        </p:nvSpPr>
        <p:spPr>
          <a:xfrm>
            <a:off x="7946643" y="4059936"/>
            <a:ext cx="9376665" cy="5225796"/>
          </a:xfrm>
        </p:spPr>
        <p:txBody>
          <a:bodyPr vert="horz" lIns="91440" tIns="45720" rIns="91440" bIns="45720" rtlCol="0">
            <a:normAutofit/>
          </a:bodyPr>
          <a:lstStyle/>
          <a:p>
            <a:pPr indent="-228600">
              <a:lnSpc>
                <a:spcPct val="90000"/>
              </a:lnSpc>
            </a:pPr>
            <a:r>
              <a:rPr lang="en-US" sz="2400" dirty="0">
                <a:latin typeface="DM Sans" pitchFamily="2" charset="0"/>
              </a:rPr>
              <a:t>Accessibility for over 2 million visually impaired individuals in the UK.</a:t>
            </a:r>
          </a:p>
          <a:p>
            <a:pPr indent="-228600">
              <a:lnSpc>
                <a:spcPct val="90000"/>
              </a:lnSpc>
            </a:pPr>
            <a:r>
              <a:rPr lang="en-US" sz="2400" dirty="0">
                <a:latin typeface="DM Sans" pitchFamily="2" charset="0"/>
              </a:rPr>
              <a:t>Digital inclusion through user-friendly interfaces for the elderly.</a:t>
            </a:r>
          </a:p>
          <a:p>
            <a:pPr indent="-228600">
              <a:lnSpc>
                <a:spcPct val="90000"/>
              </a:lnSpc>
            </a:pPr>
            <a:r>
              <a:rPr lang="en-US" sz="2400" dirty="0">
                <a:latin typeface="DM Sans" pitchFamily="2" charset="0"/>
              </a:rPr>
              <a:t>Financial empowerment enables 24/7 independent decision-making.</a:t>
            </a:r>
          </a:p>
          <a:p>
            <a:pPr indent="-228600">
              <a:lnSpc>
                <a:spcPct val="90000"/>
              </a:lnSpc>
            </a:pPr>
            <a:r>
              <a:rPr lang="en-US" sz="2400" dirty="0">
                <a:latin typeface="DM Sans" pitchFamily="2" charset="0"/>
              </a:rPr>
              <a:t>40% increase in visually impaired credit card applications.</a:t>
            </a:r>
          </a:p>
          <a:p>
            <a:pPr indent="-228600">
              <a:lnSpc>
                <a:spcPct val="90000"/>
              </a:lnSpc>
            </a:pPr>
            <a:r>
              <a:rPr lang="en-US" sz="2400" dirty="0">
                <a:latin typeface="DM Sans" pitchFamily="2" charset="0"/>
              </a:rPr>
              <a:t>35% completion rate among elderly users.</a:t>
            </a:r>
          </a:p>
          <a:p>
            <a:pPr indent="-228600">
              <a:lnSpc>
                <a:spcPct val="90000"/>
              </a:lnSpc>
            </a:pPr>
            <a:r>
              <a:rPr lang="en-US" sz="2400" dirty="0">
                <a:latin typeface="DM Sans" pitchFamily="2" charset="0"/>
              </a:rPr>
              <a:t>Environmental impact with reduced paper usage and travel.</a:t>
            </a:r>
          </a:p>
          <a:p>
            <a:pPr marL="342900" indent="-228600">
              <a:lnSpc>
                <a:spcPct val="90000"/>
              </a:lnSpc>
            </a:pPr>
            <a:r>
              <a:rPr lang="en-US" sz="2400" dirty="0">
                <a:latin typeface="DM Sans" pitchFamily="2" charset="0"/>
              </a:rPr>
              <a:t>Reduces application time from 12 minutes to 4 minutes</a:t>
            </a:r>
          </a:p>
          <a:p>
            <a:pPr marL="342900" indent="-228600">
              <a:lnSpc>
                <a:spcPct val="90000"/>
              </a:lnSpc>
            </a:pPr>
            <a:r>
              <a:rPr lang="en-US" sz="2400" dirty="0">
                <a:latin typeface="DM Sans" pitchFamily="2" charset="0"/>
              </a:rPr>
              <a:t>Eliminates need for visual interface</a:t>
            </a:r>
          </a:p>
          <a:p>
            <a:pPr marL="342900" indent="-228600">
              <a:lnSpc>
                <a:spcPct val="90000"/>
              </a:lnSpc>
            </a:pPr>
            <a:r>
              <a:rPr lang="en-US" sz="2400" dirty="0">
                <a:latin typeface="DM Sans" pitchFamily="2" charset="0"/>
              </a:rPr>
              <a:t>Reduces call center volume by 22%</a:t>
            </a:r>
          </a:p>
          <a:p>
            <a:pPr marL="342900" indent="-228600">
              <a:lnSpc>
                <a:spcPct val="90000"/>
              </a:lnSpc>
            </a:pPr>
            <a:r>
              <a:rPr lang="en-US" sz="2400" dirty="0">
                <a:latin typeface="DM Sans" pitchFamily="2" charset="0"/>
              </a:rPr>
              <a:t>Automates routine application processing</a:t>
            </a:r>
          </a:p>
          <a:p>
            <a:pPr marL="342900" indent="-228600">
              <a:lnSpc>
                <a:spcPct val="90000"/>
              </a:lnSpc>
            </a:pPr>
            <a:endParaRPr lang="en-US" sz="2600" dirty="0"/>
          </a:p>
          <a:p>
            <a:pPr indent="-228600">
              <a:lnSpc>
                <a:spcPct val="90000"/>
              </a:lnSpc>
            </a:pPr>
            <a:endParaRPr lang="en-US" sz="2600" dirty="0"/>
          </a:p>
        </p:txBody>
      </p:sp>
    </p:spTree>
    <p:extLst>
      <p:ext uri="{BB962C8B-B14F-4D97-AF65-F5344CB8AC3E}">
        <p14:creationId xmlns:p14="http://schemas.microsoft.com/office/powerpoint/2010/main" val="36112228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B65277-82C6-6D08-6DCA-4A7DCC3B71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7EBFFC-7D93-88D6-E501-6A1D09622DAC}"/>
              </a:ext>
            </a:extLst>
          </p:cNvPr>
          <p:cNvSpPr>
            <a:spLocks noGrp="1"/>
          </p:cNvSpPr>
          <p:nvPr>
            <p:ph type="title"/>
          </p:nvPr>
        </p:nvSpPr>
        <p:spPr>
          <a:xfrm>
            <a:off x="918972" y="905256"/>
            <a:ext cx="8793594" cy="2290572"/>
          </a:xfrm>
        </p:spPr>
        <p:txBody>
          <a:bodyPr vert="horz" lIns="91440" tIns="45720" rIns="91440" bIns="45720" rtlCol="0" anchor="b">
            <a:normAutofit/>
          </a:bodyPr>
          <a:lstStyle/>
          <a:p>
            <a:pPr algn="l">
              <a:lnSpc>
                <a:spcPct val="90000"/>
              </a:lnSpc>
            </a:pPr>
            <a:r>
              <a:rPr lang="en-US" sz="3600" b="1" kern="1200">
                <a:solidFill>
                  <a:schemeClr val="tx1"/>
                </a:solidFill>
                <a:latin typeface="+mj-lt"/>
                <a:ea typeface="+mj-ea"/>
                <a:cs typeface="+mj-cs"/>
              </a:rPr>
              <a:t>Innovative Implementation Strategies</a:t>
            </a:r>
          </a:p>
        </p:txBody>
      </p:sp>
      <p:graphicFrame>
        <p:nvGraphicFramePr>
          <p:cNvPr id="14" name="Content Placeholder 3">
            <a:extLst>
              <a:ext uri="{FF2B5EF4-FFF2-40B4-BE49-F238E27FC236}">
                <a16:creationId xmlns:a16="http://schemas.microsoft.com/office/drawing/2014/main" id="{7677755C-A33A-47FC-0FFC-5159C86D3E5E}"/>
              </a:ext>
            </a:extLst>
          </p:cNvPr>
          <p:cNvGraphicFramePr>
            <a:graphicFrameLocks noGrp="1"/>
          </p:cNvGraphicFramePr>
          <p:nvPr>
            <p:ph sz="half" idx="2"/>
            <p:extLst>
              <p:ext uri="{D42A27DB-BD31-4B8C-83A1-F6EECF244321}">
                <p14:modId xmlns:p14="http://schemas.microsoft.com/office/powerpoint/2010/main" val="4011599843"/>
              </p:ext>
            </p:extLst>
          </p:nvPr>
        </p:nvGraphicFramePr>
        <p:xfrm>
          <a:off x="918972" y="3319272"/>
          <a:ext cx="8793594" cy="61447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Content Placeholder 4" descr="Padlock on computer motherboard">
            <a:extLst>
              <a:ext uri="{FF2B5EF4-FFF2-40B4-BE49-F238E27FC236}">
                <a16:creationId xmlns:a16="http://schemas.microsoft.com/office/drawing/2014/main" id="{9963FF72-6A28-4EAC-95B0-6C93E26A61E5}"/>
              </a:ext>
            </a:extLst>
          </p:cNvPr>
          <p:cNvPicPr>
            <a:picLocks noGrp="1" noChangeAspect="1"/>
          </p:cNvPicPr>
          <p:nvPr>
            <p:ph sz="half" idx="1"/>
          </p:nvPr>
        </p:nvPicPr>
        <p:blipFill>
          <a:blip r:embed="rId8"/>
          <a:stretch>
            <a:fillRect/>
          </a:stretch>
        </p:blipFill>
        <p:spPr>
          <a:xfrm>
            <a:off x="10637092" y="2821110"/>
            <a:ext cx="7022259" cy="4687359"/>
          </a:xfrm>
          <a:prstGeom prst="rect">
            <a:avLst/>
          </a:prstGeom>
        </p:spPr>
      </p:pic>
    </p:spTree>
    <p:extLst>
      <p:ext uri="{BB962C8B-B14F-4D97-AF65-F5344CB8AC3E}">
        <p14:creationId xmlns:p14="http://schemas.microsoft.com/office/powerpoint/2010/main" val="302688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278DF"/>
        </a:solidFill>
        <a:effectLst/>
      </p:bgPr>
    </p:bg>
    <p:spTree>
      <p:nvGrpSpPr>
        <p:cNvPr id="1" name=""/>
        <p:cNvGrpSpPr/>
        <p:nvPr/>
      </p:nvGrpSpPr>
      <p:grpSpPr>
        <a:xfrm>
          <a:off x="0" y="0"/>
          <a:ext cx="0" cy="0"/>
          <a:chOff x="0" y="0"/>
          <a:chExt cx="0" cy="0"/>
        </a:xfrm>
      </p:grpSpPr>
      <p:sp>
        <p:nvSpPr>
          <p:cNvPr id="2" name="Freeform 2"/>
          <p:cNvSpPr/>
          <p:nvPr/>
        </p:nvSpPr>
        <p:spPr>
          <a:xfrm>
            <a:off x="0" y="6947507"/>
            <a:ext cx="6096000" cy="3339493"/>
          </a:xfrm>
          <a:custGeom>
            <a:avLst/>
            <a:gdLst/>
            <a:ahLst/>
            <a:cxnLst/>
            <a:rect l="l" t="t" r="r" b="b"/>
            <a:pathLst>
              <a:path w="6096000" h="3339493">
                <a:moveTo>
                  <a:pt x="0" y="0"/>
                </a:moveTo>
                <a:lnTo>
                  <a:pt x="6096000" y="0"/>
                </a:lnTo>
                <a:lnTo>
                  <a:pt x="6096000" y="3339493"/>
                </a:lnTo>
                <a:lnTo>
                  <a:pt x="0" y="3339493"/>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sp>
        <p:nvSpPr>
          <p:cNvPr id="3" name="Freeform 3"/>
          <p:cNvSpPr/>
          <p:nvPr/>
        </p:nvSpPr>
        <p:spPr>
          <a:xfrm>
            <a:off x="6096000" y="6947507"/>
            <a:ext cx="6096000" cy="3339493"/>
          </a:xfrm>
          <a:custGeom>
            <a:avLst/>
            <a:gdLst/>
            <a:ahLst/>
            <a:cxnLst/>
            <a:rect l="l" t="t" r="r" b="b"/>
            <a:pathLst>
              <a:path w="6096000" h="3339493">
                <a:moveTo>
                  <a:pt x="0" y="0"/>
                </a:moveTo>
                <a:lnTo>
                  <a:pt x="6096000" y="0"/>
                </a:lnTo>
                <a:lnTo>
                  <a:pt x="6096000" y="3339493"/>
                </a:lnTo>
                <a:lnTo>
                  <a:pt x="0" y="3339493"/>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sp>
        <p:nvSpPr>
          <p:cNvPr id="4" name="Freeform 4"/>
          <p:cNvSpPr/>
          <p:nvPr/>
        </p:nvSpPr>
        <p:spPr>
          <a:xfrm>
            <a:off x="12192000" y="6947507"/>
            <a:ext cx="6096000" cy="3339493"/>
          </a:xfrm>
          <a:custGeom>
            <a:avLst/>
            <a:gdLst/>
            <a:ahLst/>
            <a:cxnLst/>
            <a:rect l="l" t="t" r="r" b="b"/>
            <a:pathLst>
              <a:path w="6096000" h="3339493">
                <a:moveTo>
                  <a:pt x="0" y="0"/>
                </a:moveTo>
                <a:lnTo>
                  <a:pt x="6096000" y="0"/>
                </a:lnTo>
                <a:lnTo>
                  <a:pt x="6096000" y="3339493"/>
                </a:lnTo>
                <a:lnTo>
                  <a:pt x="0" y="3339493"/>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grpSp>
        <p:nvGrpSpPr>
          <p:cNvPr id="5" name="Group 5"/>
          <p:cNvGrpSpPr/>
          <p:nvPr/>
        </p:nvGrpSpPr>
        <p:grpSpPr>
          <a:xfrm>
            <a:off x="951851" y="4403372"/>
            <a:ext cx="16384299" cy="5036515"/>
            <a:chOff x="0" y="0"/>
            <a:chExt cx="11154888" cy="3429000"/>
          </a:xfrm>
        </p:grpSpPr>
        <p:sp>
          <p:nvSpPr>
            <p:cNvPr id="6" name="Freeform 6"/>
            <p:cNvSpPr/>
            <p:nvPr/>
          </p:nvSpPr>
          <p:spPr>
            <a:xfrm>
              <a:off x="0" y="0"/>
              <a:ext cx="11154887" cy="3429000"/>
            </a:xfrm>
            <a:custGeom>
              <a:avLst/>
              <a:gdLst/>
              <a:ahLst/>
              <a:cxnLst/>
              <a:rect l="l" t="t" r="r" b="b"/>
              <a:pathLst>
                <a:path w="11154887" h="3429000">
                  <a:moveTo>
                    <a:pt x="10931790" y="1397000"/>
                  </a:moveTo>
                  <a:cubicBezTo>
                    <a:pt x="10931790" y="1333500"/>
                    <a:pt x="10931790" y="1206500"/>
                    <a:pt x="10931790" y="1143000"/>
                  </a:cubicBezTo>
                  <a:lnTo>
                    <a:pt x="10708692" y="1143000"/>
                  </a:lnTo>
                  <a:lnTo>
                    <a:pt x="10708692" y="1016000"/>
                  </a:lnTo>
                  <a:lnTo>
                    <a:pt x="10485594" y="1016000"/>
                  </a:lnTo>
                  <a:lnTo>
                    <a:pt x="10485594" y="889000"/>
                  </a:lnTo>
                  <a:lnTo>
                    <a:pt x="10262497" y="889000"/>
                  </a:lnTo>
                  <a:lnTo>
                    <a:pt x="10262497" y="762000"/>
                  </a:lnTo>
                  <a:lnTo>
                    <a:pt x="10039399" y="762000"/>
                  </a:lnTo>
                  <a:lnTo>
                    <a:pt x="10039399" y="635000"/>
                  </a:lnTo>
                  <a:cubicBezTo>
                    <a:pt x="9927850" y="635000"/>
                    <a:pt x="9704752" y="635000"/>
                    <a:pt x="9593204" y="635000"/>
                  </a:cubicBezTo>
                  <a:lnTo>
                    <a:pt x="9593204" y="508000"/>
                  </a:lnTo>
                  <a:cubicBezTo>
                    <a:pt x="9481655" y="508000"/>
                    <a:pt x="9258557" y="508000"/>
                    <a:pt x="9147008" y="508000"/>
                  </a:cubicBezTo>
                  <a:lnTo>
                    <a:pt x="9147008" y="381000"/>
                  </a:lnTo>
                  <a:cubicBezTo>
                    <a:pt x="8948451" y="381000"/>
                    <a:pt x="8676271" y="381000"/>
                    <a:pt x="8477714" y="381000"/>
                  </a:cubicBezTo>
                  <a:lnTo>
                    <a:pt x="8477714" y="254000"/>
                  </a:lnTo>
                  <a:cubicBezTo>
                    <a:pt x="8279157" y="254000"/>
                    <a:pt x="8006978" y="254000"/>
                    <a:pt x="7808421" y="254000"/>
                  </a:cubicBezTo>
                  <a:lnTo>
                    <a:pt x="7808421" y="127000"/>
                  </a:lnTo>
                  <a:cubicBezTo>
                    <a:pt x="7529549" y="127000"/>
                    <a:pt x="7194903" y="127000"/>
                    <a:pt x="6916031" y="127000"/>
                  </a:cubicBezTo>
                  <a:lnTo>
                    <a:pt x="6916031" y="0"/>
                  </a:lnTo>
                  <a:cubicBezTo>
                    <a:pt x="6030332" y="0"/>
                    <a:pt x="5124555" y="0"/>
                    <a:pt x="4238857" y="0"/>
                  </a:cubicBezTo>
                  <a:lnTo>
                    <a:pt x="4238857" y="127000"/>
                  </a:lnTo>
                  <a:cubicBezTo>
                    <a:pt x="3959985" y="127000"/>
                    <a:pt x="3625338" y="127000"/>
                    <a:pt x="3346466" y="127000"/>
                  </a:cubicBezTo>
                  <a:lnTo>
                    <a:pt x="3346466" y="254000"/>
                  </a:lnTo>
                  <a:cubicBezTo>
                    <a:pt x="3147909" y="254000"/>
                    <a:pt x="2875730" y="254000"/>
                    <a:pt x="2677173" y="254000"/>
                  </a:cubicBezTo>
                  <a:lnTo>
                    <a:pt x="2677173" y="381000"/>
                  </a:lnTo>
                  <a:cubicBezTo>
                    <a:pt x="2478616" y="381000"/>
                    <a:pt x="2206437" y="381000"/>
                    <a:pt x="2007880" y="381000"/>
                  </a:cubicBezTo>
                  <a:lnTo>
                    <a:pt x="2007880" y="508000"/>
                  </a:lnTo>
                  <a:cubicBezTo>
                    <a:pt x="1896331" y="508000"/>
                    <a:pt x="1673233" y="508000"/>
                    <a:pt x="1561684" y="508000"/>
                  </a:cubicBezTo>
                  <a:lnTo>
                    <a:pt x="1561684" y="635000"/>
                  </a:lnTo>
                  <a:cubicBezTo>
                    <a:pt x="1450135" y="635000"/>
                    <a:pt x="1227038" y="635000"/>
                    <a:pt x="1115489" y="635000"/>
                  </a:cubicBezTo>
                  <a:lnTo>
                    <a:pt x="1115489" y="762000"/>
                  </a:lnTo>
                  <a:lnTo>
                    <a:pt x="892391" y="762000"/>
                  </a:lnTo>
                  <a:lnTo>
                    <a:pt x="892391" y="889000"/>
                  </a:lnTo>
                  <a:lnTo>
                    <a:pt x="669293" y="889000"/>
                  </a:lnTo>
                  <a:lnTo>
                    <a:pt x="669293" y="1016000"/>
                  </a:lnTo>
                  <a:lnTo>
                    <a:pt x="446195" y="1016000"/>
                  </a:lnTo>
                  <a:lnTo>
                    <a:pt x="446195" y="1143000"/>
                  </a:lnTo>
                  <a:lnTo>
                    <a:pt x="223098" y="1143000"/>
                  </a:lnTo>
                  <a:cubicBezTo>
                    <a:pt x="223098" y="1206500"/>
                    <a:pt x="223098" y="1333500"/>
                    <a:pt x="223098" y="1397000"/>
                  </a:cubicBezTo>
                  <a:lnTo>
                    <a:pt x="0" y="1397000"/>
                  </a:lnTo>
                  <a:cubicBezTo>
                    <a:pt x="0" y="1600200"/>
                    <a:pt x="0" y="1828800"/>
                    <a:pt x="0" y="2032000"/>
                  </a:cubicBezTo>
                  <a:lnTo>
                    <a:pt x="223098" y="2032000"/>
                  </a:lnTo>
                  <a:cubicBezTo>
                    <a:pt x="223098" y="2095500"/>
                    <a:pt x="223098" y="2222500"/>
                    <a:pt x="223098" y="2286000"/>
                  </a:cubicBezTo>
                  <a:lnTo>
                    <a:pt x="446195" y="2286000"/>
                  </a:lnTo>
                  <a:lnTo>
                    <a:pt x="446195" y="2413000"/>
                  </a:lnTo>
                  <a:lnTo>
                    <a:pt x="669293" y="2413000"/>
                  </a:lnTo>
                  <a:lnTo>
                    <a:pt x="669293" y="2540000"/>
                  </a:lnTo>
                  <a:lnTo>
                    <a:pt x="892391" y="2540000"/>
                  </a:lnTo>
                  <a:lnTo>
                    <a:pt x="892391" y="2667000"/>
                  </a:lnTo>
                  <a:lnTo>
                    <a:pt x="1115489" y="2667000"/>
                  </a:lnTo>
                  <a:lnTo>
                    <a:pt x="1115489" y="2794000"/>
                  </a:lnTo>
                  <a:cubicBezTo>
                    <a:pt x="1227038" y="2794000"/>
                    <a:pt x="1450135" y="2794000"/>
                    <a:pt x="1561684" y="2794000"/>
                  </a:cubicBezTo>
                  <a:lnTo>
                    <a:pt x="1561684" y="2921000"/>
                  </a:lnTo>
                  <a:cubicBezTo>
                    <a:pt x="1673233" y="2921000"/>
                    <a:pt x="1896331" y="2921000"/>
                    <a:pt x="2007880" y="2921000"/>
                  </a:cubicBezTo>
                  <a:lnTo>
                    <a:pt x="2007880" y="3048000"/>
                  </a:lnTo>
                  <a:cubicBezTo>
                    <a:pt x="2206437" y="3048000"/>
                    <a:pt x="2478616" y="3048000"/>
                    <a:pt x="2677173" y="3048000"/>
                  </a:cubicBezTo>
                  <a:lnTo>
                    <a:pt x="2677173" y="3175000"/>
                  </a:lnTo>
                  <a:cubicBezTo>
                    <a:pt x="2875730" y="3175000"/>
                    <a:pt x="3147909" y="3175000"/>
                    <a:pt x="3346466" y="3175000"/>
                  </a:cubicBezTo>
                  <a:lnTo>
                    <a:pt x="3346466" y="3302000"/>
                  </a:lnTo>
                  <a:cubicBezTo>
                    <a:pt x="3625338" y="3302000"/>
                    <a:pt x="3959985" y="3302000"/>
                    <a:pt x="4238857" y="3302000"/>
                  </a:cubicBezTo>
                  <a:lnTo>
                    <a:pt x="4238857" y="3429000"/>
                  </a:lnTo>
                  <a:cubicBezTo>
                    <a:pt x="5124555" y="3429000"/>
                    <a:pt x="6030333" y="3429000"/>
                    <a:pt x="6916031" y="3429000"/>
                  </a:cubicBezTo>
                  <a:lnTo>
                    <a:pt x="6916031" y="3302000"/>
                  </a:lnTo>
                  <a:cubicBezTo>
                    <a:pt x="7194903" y="3302000"/>
                    <a:pt x="7529549" y="3302000"/>
                    <a:pt x="7808421" y="3302000"/>
                  </a:cubicBezTo>
                  <a:lnTo>
                    <a:pt x="7808421" y="3175000"/>
                  </a:lnTo>
                  <a:cubicBezTo>
                    <a:pt x="8006978" y="3175000"/>
                    <a:pt x="8279157" y="3175000"/>
                    <a:pt x="8477714" y="3175000"/>
                  </a:cubicBezTo>
                  <a:lnTo>
                    <a:pt x="8477714" y="3048000"/>
                  </a:lnTo>
                  <a:cubicBezTo>
                    <a:pt x="8676271" y="3048000"/>
                    <a:pt x="8948451" y="3048000"/>
                    <a:pt x="9147008" y="3048000"/>
                  </a:cubicBezTo>
                  <a:lnTo>
                    <a:pt x="9147008" y="2921000"/>
                  </a:lnTo>
                  <a:cubicBezTo>
                    <a:pt x="9258557" y="2921000"/>
                    <a:pt x="9481655" y="2921000"/>
                    <a:pt x="9593204" y="2921000"/>
                  </a:cubicBezTo>
                  <a:lnTo>
                    <a:pt x="9593204" y="2794000"/>
                  </a:lnTo>
                  <a:cubicBezTo>
                    <a:pt x="9704752" y="2794000"/>
                    <a:pt x="9927850" y="2794000"/>
                    <a:pt x="10039399" y="2794000"/>
                  </a:cubicBezTo>
                  <a:lnTo>
                    <a:pt x="10039399" y="2667000"/>
                  </a:lnTo>
                  <a:lnTo>
                    <a:pt x="10262497" y="2667000"/>
                  </a:lnTo>
                  <a:lnTo>
                    <a:pt x="10262497" y="2540000"/>
                  </a:lnTo>
                  <a:lnTo>
                    <a:pt x="10485594" y="2540000"/>
                  </a:lnTo>
                  <a:lnTo>
                    <a:pt x="10485594" y="2413000"/>
                  </a:lnTo>
                  <a:lnTo>
                    <a:pt x="10708692" y="2413000"/>
                  </a:lnTo>
                  <a:lnTo>
                    <a:pt x="10708692" y="2286000"/>
                  </a:lnTo>
                  <a:lnTo>
                    <a:pt x="10931790" y="2286000"/>
                  </a:lnTo>
                  <a:cubicBezTo>
                    <a:pt x="10931790" y="2222500"/>
                    <a:pt x="10931790" y="2095500"/>
                    <a:pt x="10931790" y="2032000"/>
                  </a:cubicBezTo>
                  <a:lnTo>
                    <a:pt x="11154887" y="2032000"/>
                  </a:lnTo>
                  <a:cubicBezTo>
                    <a:pt x="11154887" y="1828800"/>
                    <a:pt x="11154887" y="1600200"/>
                    <a:pt x="11154887" y="1397000"/>
                  </a:cubicBezTo>
                  <a:lnTo>
                    <a:pt x="10931790" y="1397000"/>
                  </a:lnTo>
                  <a:close/>
                </a:path>
              </a:pathLst>
            </a:custGeom>
            <a:blipFill>
              <a:blip r:embed="rId4"/>
              <a:stretch>
                <a:fillRect t="-41493" b="-41493"/>
              </a:stretch>
            </a:blipFill>
          </p:spPr>
          <p:txBody>
            <a:bodyPr/>
            <a:lstStyle/>
            <a:p>
              <a:endParaRPr lang="en-US"/>
            </a:p>
          </p:txBody>
        </p:sp>
      </p:grpSp>
      <p:sp>
        <p:nvSpPr>
          <p:cNvPr id="7" name="Freeform 7"/>
          <p:cNvSpPr/>
          <p:nvPr/>
        </p:nvSpPr>
        <p:spPr>
          <a:xfrm>
            <a:off x="499351" y="6921630"/>
            <a:ext cx="2615866" cy="2750911"/>
          </a:xfrm>
          <a:custGeom>
            <a:avLst/>
            <a:gdLst/>
            <a:ahLst/>
            <a:cxnLst/>
            <a:rect l="l" t="t" r="r" b="b"/>
            <a:pathLst>
              <a:path w="2615866" h="2750911">
                <a:moveTo>
                  <a:pt x="0" y="0"/>
                </a:moveTo>
                <a:lnTo>
                  <a:pt x="2615866" y="0"/>
                </a:lnTo>
                <a:lnTo>
                  <a:pt x="2615866" y="2750911"/>
                </a:lnTo>
                <a:lnTo>
                  <a:pt x="0" y="27509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a:off x="16071939" y="4349925"/>
            <a:ext cx="1509236" cy="1587151"/>
          </a:xfrm>
          <a:custGeom>
            <a:avLst/>
            <a:gdLst/>
            <a:ahLst/>
            <a:cxnLst/>
            <a:rect l="l" t="t" r="r" b="b"/>
            <a:pathLst>
              <a:path w="1509236" h="1587151">
                <a:moveTo>
                  <a:pt x="0" y="0"/>
                </a:moveTo>
                <a:lnTo>
                  <a:pt x="1509236" y="0"/>
                </a:lnTo>
                <a:lnTo>
                  <a:pt x="1509236" y="1587150"/>
                </a:lnTo>
                <a:lnTo>
                  <a:pt x="0" y="158715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TextBox 9"/>
          <p:cNvSpPr txBox="1"/>
          <p:nvPr/>
        </p:nvSpPr>
        <p:spPr>
          <a:xfrm>
            <a:off x="11387145" y="1365094"/>
            <a:ext cx="5439412" cy="513859"/>
          </a:xfrm>
          <a:prstGeom prst="rect">
            <a:avLst/>
          </a:prstGeom>
        </p:spPr>
        <p:txBody>
          <a:bodyPr lIns="0" tIns="0" rIns="0" bIns="0" rtlCol="0" anchor="t">
            <a:spAutoFit/>
          </a:bodyPr>
          <a:lstStyle/>
          <a:p>
            <a:pPr marL="0" lvl="0" indent="0" algn="l">
              <a:lnSpc>
                <a:spcPts val="4199"/>
              </a:lnSpc>
            </a:pPr>
            <a:r>
              <a:rPr lang="en-US" sz="2999" dirty="0">
                <a:solidFill>
                  <a:srgbClr val="EDEDFF"/>
                </a:solidFill>
                <a:latin typeface="DM Sans"/>
                <a:ea typeface="DM Sans"/>
                <a:cs typeface="DM Sans"/>
                <a:sym typeface="DM Sans"/>
              </a:rPr>
              <a:t>Time for Demo! </a:t>
            </a:r>
          </a:p>
        </p:txBody>
      </p:sp>
      <p:sp>
        <p:nvSpPr>
          <p:cNvPr id="10" name="TextBox 10"/>
          <p:cNvSpPr txBox="1"/>
          <p:nvPr/>
        </p:nvSpPr>
        <p:spPr>
          <a:xfrm>
            <a:off x="1192319" y="1450819"/>
            <a:ext cx="9198941" cy="630942"/>
          </a:xfrm>
          <a:prstGeom prst="rect">
            <a:avLst/>
          </a:prstGeom>
        </p:spPr>
        <p:txBody>
          <a:bodyPr lIns="0" tIns="0" rIns="0" bIns="0" rtlCol="0" anchor="t">
            <a:spAutoFit/>
          </a:bodyPr>
          <a:lstStyle/>
          <a:p>
            <a:pPr marL="0" lvl="0" indent="0" algn="l">
              <a:lnSpc>
                <a:spcPts val="4650"/>
              </a:lnSpc>
              <a:spcBef>
                <a:spcPct val="0"/>
              </a:spcBef>
            </a:pPr>
            <a:r>
              <a:rPr lang="en-US" sz="4650" b="1" u="none" strike="noStrike" dirty="0">
                <a:solidFill>
                  <a:srgbClr val="EDEDFF"/>
                </a:solidFill>
                <a:latin typeface="Horizon"/>
                <a:ea typeface="Horizon"/>
                <a:cs typeface="Horizon"/>
                <a:sym typeface="Horizon"/>
              </a:rPr>
              <a:t>Thank YOU !</a:t>
            </a:r>
          </a:p>
        </p:txBody>
      </p:sp>
      <p:grpSp>
        <p:nvGrpSpPr>
          <p:cNvPr id="11" name="Group 5">
            <a:extLst>
              <a:ext uri="{FF2B5EF4-FFF2-40B4-BE49-F238E27FC236}">
                <a16:creationId xmlns:a16="http://schemas.microsoft.com/office/drawing/2014/main" id="{D7FDBB2E-5F36-C3BA-790E-AAE4C52AF250}"/>
              </a:ext>
            </a:extLst>
          </p:cNvPr>
          <p:cNvGrpSpPr/>
          <p:nvPr/>
        </p:nvGrpSpPr>
        <p:grpSpPr>
          <a:xfrm>
            <a:off x="15697200" y="8267700"/>
            <a:ext cx="1791350" cy="1324587"/>
            <a:chOff x="0" y="0"/>
            <a:chExt cx="11154888" cy="3429000"/>
          </a:xfrm>
        </p:grpSpPr>
        <p:sp>
          <p:nvSpPr>
            <p:cNvPr id="12" name="Freeform 6">
              <a:extLst>
                <a:ext uri="{FF2B5EF4-FFF2-40B4-BE49-F238E27FC236}">
                  <a16:creationId xmlns:a16="http://schemas.microsoft.com/office/drawing/2014/main" id="{3A270063-B441-648E-E1BF-CC6DE19D6CD9}"/>
                </a:ext>
              </a:extLst>
            </p:cNvPr>
            <p:cNvSpPr/>
            <p:nvPr/>
          </p:nvSpPr>
          <p:spPr>
            <a:xfrm>
              <a:off x="0" y="0"/>
              <a:ext cx="11154887" cy="3429000"/>
            </a:xfrm>
            <a:custGeom>
              <a:avLst/>
              <a:gdLst/>
              <a:ahLst/>
              <a:cxnLst/>
              <a:rect l="l" t="t" r="r" b="b"/>
              <a:pathLst>
                <a:path w="11154887" h="3429000">
                  <a:moveTo>
                    <a:pt x="10931790" y="1397000"/>
                  </a:moveTo>
                  <a:cubicBezTo>
                    <a:pt x="10931790" y="1333500"/>
                    <a:pt x="10931790" y="1206500"/>
                    <a:pt x="10931790" y="1143000"/>
                  </a:cubicBezTo>
                  <a:lnTo>
                    <a:pt x="10708692" y="1143000"/>
                  </a:lnTo>
                  <a:lnTo>
                    <a:pt x="10708692" y="1016000"/>
                  </a:lnTo>
                  <a:lnTo>
                    <a:pt x="10485594" y="1016000"/>
                  </a:lnTo>
                  <a:lnTo>
                    <a:pt x="10485594" y="889000"/>
                  </a:lnTo>
                  <a:lnTo>
                    <a:pt x="10262497" y="889000"/>
                  </a:lnTo>
                  <a:lnTo>
                    <a:pt x="10262497" y="762000"/>
                  </a:lnTo>
                  <a:lnTo>
                    <a:pt x="10039399" y="762000"/>
                  </a:lnTo>
                  <a:lnTo>
                    <a:pt x="10039399" y="635000"/>
                  </a:lnTo>
                  <a:cubicBezTo>
                    <a:pt x="9927850" y="635000"/>
                    <a:pt x="9704752" y="635000"/>
                    <a:pt x="9593204" y="635000"/>
                  </a:cubicBezTo>
                  <a:lnTo>
                    <a:pt x="9593204" y="508000"/>
                  </a:lnTo>
                  <a:cubicBezTo>
                    <a:pt x="9481655" y="508000"/>
                    <a:pt x="9258557" y="508000"/>
                    <a:pt x="9147008" y="508000"/>
                  </a:cubicBezTo>
                  <a:lnTo>
                    <a:pt x="9147008" y="381000"/>
                  </a:lnTo>
                  <a:cubicBezTo>
                    <a:pt x="8948451" y="381000"/>
                    <a:pt x="8676271" y="381000"/>
                    <a:pt x="8477714" y="381000"/>
                  </a:cubicBezTo>
                  <a:lnTo>
                    <a:pt x="8477714" y="254000"/>
                  </a:lnTo>
                  <a:cubicBezTo>
                    <a:pt x="8279157" y="254000"/>
                    <a:pt x="8006978" y="254000"/>
                    <a:pt x="7808421" y="254000"/>
                  </a:cubicBezTo>
                  <a:lnTo>
                    <a:pt x="7808421" y="127000"/>
                  </a:lnTo>
                  <a:cubicBezTo>
                    <a:pt x="7529549" y="127000"/>
                    <a:pt x="7194903" y="127000"/>
                    <a:pt x="6916031" y="127000"/>
                  </a:cubicBezTo>
                  <a:lnTo>
                    <a:pt x="6916031" y="0"/>
                  </a:lnTo>
                  <a:cubicBezTo>
                    <a:pt x="6030332" y="0"/>
                    <a:pt x="5124555" y="0"/>
                    <a:pt x="4238857" y="0"/>
                  </a:cubicBezTo>
                  <a:lnTo>
                    <a:pt x="4238857" y="127000"/>
                  </a:lnTo>
                  <a:cubicBezTo>
                    <a:pt x="3959985" y="127000"/>
                    <a:pt x="3625338" y="127000"/>
                    <a:pt x="3346466" y="127000"/>
                  </a:cubicBezTo>
                  <a:lnTo>
                    <a:pt x="3346466" y="254000"/>
                  </a:lnTo>
                  <a:cubicBezTo>
                    <a:pt x="3147909" y="254000"/>
                    <a:pt x="2875730" y="254000"/>
                    <a:pt x="2677173" y="254000"/>
                  </a:cubicBezTo>
                  <a:lnTo>
                    <a:pt x="2677173" y="381000"/>
                  </a:lnTo>
                  <a:cubicBezTo>
                    <a:pt x="2478616" y="381000"/>
                    <a:pt x="2206437" y="381000"/>
                    <a:pt x="2007880" y="381000"/>
                  </a:cubicBezTo>
                  <a:lnTo>
                    <a:pt x="2007880" y="508000"/>
                  </a:lnTo>
                  <a:cubicBezTo>
                    <a:pt x="1896331" y="508000"/>
                    <a:pt x="1673233" y="508000"/>
                    <a:pt x="1561684" y="508000"/>
                  </a:cubicBezTo>
                  <a:lnTo>
                    <a:pt x="1561684" y="635000"/>
                  </a:lnTo>
                  <a:cubicBezTo>
                    <a:pt x="1450135" y="635000"/>
                    <a:pt x="1227038" y="635000"/>
                    <a:pt x="1115489" y="635000"/>
                  </a:cubicBezTo>
                  <a:lnTo>
                    <a:pt x="1115489" y="762000"/>
                  </a:lnTo>
                  <a:lnTo>
                    <a:pt x="892391" y="762000"/>
                  </a:lnTo>
                  <a:lnTo>
                    <a:pt x="892391" y="889000"/>
                  </a:lnTo>
                  <a:lnTo>
                    <a:pt x="669293" y="889000"/>
                  </a:lnTo>
                  <a:lnTo>
                    <a:pt x="669293" y="1016000"/>
                  </a:lnTo>
                  <a:lnTo>
                    <a:pt x="446195" y="1016000"/>
                  </a:lnTo>
                  <a:lnTo>
                    <a:pt x="446195" y="1143000"/>
                  </a:lnTo>
                  <a:lnTo>
                    <a:pt x="223098" y="1143000"/>
                  </a:lnTo>
                  <a:cubicBezTo>
                    <a:pt x="223098" y="1206500"/>
                    <a:pt x="223098" y="1333500"/>
                    <a:pt x="223098" y="1397000"/>
                  </a:cubicBezTo>
                  <a:lnTo>
                    <a:pt x="0" y="1397000"/>
                  </a:lnTo>
                  <a:cubicBezTo>
                    <a:pt x="0" y="1600200"/>
                    <a:pt x="0" y="1828800"/>
                    <a:pt x="0" y="2032000"/>
                  </a:cubicBezTo>
                  <a:lnTo>
                    <a:pt x="223098" y="2032000"/>
                  </a:lnTo>
                  <a:cubicBezTo>
                    <a:pt x="223098" y="2095500"/>
                    <a:pt x="223098" y="2222500"/>
                    <a:pt x="223098" y="2286000"/>
                  </a:cubicBezTo>
                  <a:lnTo>
                    <a:pt x="446195" y="2286000"/>
                  </a:lnTo>
                  <a:lnTo>
                    <a:pt x="446195" y="2413000"/>
                  </a:lnTo>
                  <a:lnTo>
                    <a:pt x="669293" y="2413000"/>
                  </a:lnTo>
                  <a:lnTo>
                    <a:pt x="669293" y="2540000"/>
                  </a:lnTo>
                  <a:lnTo>
                    <a:pt x="892391" y="2540000"/>
                  </a:lnTo>
                  <a:lnTo>
                    <a:pt x="892391" y="2667000"/>
                  </a:lnTo>
                  <a:lnTo>
                    <a:pt x="1115489" y="2667000"/>
                  </a:lnTo>
                  <a:lnTo>
                    <a:pt x="1115489" y="2794000"/>
                  </a:lnTo>
                  <a:cubicBezTo>
                    <a:pt x="1227038" y="2794000"/>
                    <a:pt x="1450135" y="2794000"/>
                    <a:pt x="1561684" y="2794000"/>
                  </a:cubicBezTo>
                  <a:lnTo>
                    <a:pt x="1561684" y="2921000"/>
                  </a:lnTo>
                  <a:cubicBezTo>
                    <a:pt x="1673233" y="2921000"/>
                    <a:pt x="1896331" y="2921000"/>
                    <a:pt x="2007880" y="2921000"/>
                  </a:cubicBezTo>
                  <a:lnTo>
                    <a:pt x="2007880" y="3048000"/>
                  </a:lnTo>
                  <a:cubicBezTo>
                    <a:pt x="2206437" y="3048000"/>
                    <a:pt x="2478616" y="3048000"/>
                    <a:pt x="2677173" y="3048000"/>
                  </a:cubicBezTo>
                  <a:lnTo>
                    <a:pt x="2677173" y="3175000"/>
                  </a:lnTo>
                  <a:cubicBezTo>
                    <a:pt x="2875730" y="3175000"/>
                    <a:pt x="3147909" y="3175000"/>
                    <a:pt x="3346466" y="3175000"/>
                  </a:cubicBezTo>
                  <a:lnTo>
                    <a:pt x="3346466" y="3302000"/>
                  </a:lnTo>
                  <a:cubicBezTo>
                    <a:pt x="3625338" y="3302000"/>
                    <a:pt x="3959985" y="3302000"/>
                    <a:pt x="4238857" y="3302000"/>
                  </a:cubicBezTo>
                  <a:lnTo>
                    <a:pt x="4238857" y="3429000"/>
                  </a:lnTo>
                  <a:cubicBezTo>
                    <a:pt x="5124555" y="3429000"/>
                    <a:pt x="6030333" y="3429000"/>
                    <a:pt x="6916031" y="3429000"/>
                  </a:cubicBezTo>
                  <a:lnTo>
                    <a:pt x="6916031" y="3302000"/>
                  </a:lnTo>
                  <a:cubicBezTo>
                    <a:pt x="7194903" y="3302000"/>
                    <a:pt x="7529549" y="3302000"/>
                    <a:pt x="7808421" y="3302000"/>
                  </a:cubicBezTo>
                  <a:lnTo>
                    <a:pt x="7808421" y="3175000"/>
                  </a:lnTo>
                  <a:cubicBezTo>
                    <a:pt x="8006978" y="3175000"/>
                    <a:pt x="8279157" y="3175000"/>
                    <a:pt x="8477714" y="3175000"/>
                  </a:cubicBezTo>
                  <a:lnTo>
                    <a:pt x="8477714" y="3048000"/>
                  </a:lnTo>
                  <a:cubicBezTo>
                    <a:pt x="8676271" y="3048000"/>
                    <a:pt x="8948451" y="3048000"/>
                    <a:pt x="9147008" y="3048000"/>
                  </a:cubicBezTo>
                  <a:lnTo>
                    <a:pt x="9147008" y="2921000"/>
                  </a:lnTo>
                  <a:cubicBezTo>
                    <a:pt x="9258557" y="2921000"/>
                    <a:pt x="9481655" y="2921000"/>
                    <a:pt x="9593204" y="2921000"/>
                  </a:cubicBezTo>
                  <a:lnTo>
                    <a:pt x="9593204" y="2794000"/>
                  </a:lnTo>
                  <a:cubicBezTo>
                    <a:pt x="9704752" y="2794000"/>
                    <a:pt x="9927850" y="2794000"/>
                    <a:pt x="10039399" y="2794000"/>
                  </a:cubicBezTo>
                  <a:lnTo>
                    <a:pt x="10039399" y="2667000"/>
                  </a:lnTo>
                  <a:lnTo>
                    <a:pt x="10262497" y="2667000"/>
                  </a:lnTo>
                  <a:lnTo>
                    <a:pt x="10262497" y="2540000"/>
                  </a:lnTo>
                  <a:lnTo>
                    <a:pt x="10485594" y="2540000"/>
                  </a:lnTo>
                  <a:lnTo>
                    <a:pt x="10485594" y="2413000"/>
                  </a:lnTo>
                  <a:lnTo>
                    <a:pt x="10708692" y="2413000"/>
                  </a:lnTo>
                  <a:lnTo>
                    <a:pt x="10708692" y="2286000"/>
                  </a:lnTo>
                  <a:lnTo>
                    <a:pt x="10931790" y="2286000"/>
                  </a:lnTo>
                  <a:cubicBezTo>
                    <a:pt x="10931790" y="2222500"/>
                    <a:pt x="10931790" y="2095500"/>
                    <a:pt x="10931790" y="2032000"/>
                  </a:cubicBezTo>
                  <a:lnTo>
                    <a:pt x="11154887" y="2032000"/>
                  </a:lnTo>
                  <a:cubicBezTo>
                    <a:pt x="11154887" y="1828800"/>
                    <a:pt x="11154887" y="1600200"/>
                    <a:pt x="11154887" y="1397000"/>
                  </a:cubicBezTo>
                  <a:lnTo>
                    <a:pt x="10931790" y="1397000"/>
                  </a:lnTo>
                  <a:close/>
                </a:path>
              </a:pathLst>
            </a:custGeom>
            <a:blipFill>
              <a:blip r:embed="rId4"/>
              <a:stretch>
                <a:fillRect t="-41493" b="-41493"/>
              </a:stretch>
            </a:blipFill>
          </p:spPr>
          <p:txBody>
            <a:bodyPr/>
            <a:lstStyle/>
            <a:p>
              <a:endParaRPr lang="en-US"/>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ed4075b5-4fd9-4193-82a1-50292a3caef7}" enabled="1" method="Privileged" siteId="{9ff87383-ae93-4e4b-85fd-e21685c0431c}" contentBits="0" removed="0"/>
</clbl:labelList>
</file>

<file path=docProps/app.xml><?xml version="1.0" encoding="utf-8"?>
<Properties xmlns="http://schemas.openxmlformats.org/officeDocument/2006/extended-properties" xmlns:vt="http://schemas.openxmlformats.org/officeDocument/2006/docPropsVTypes">
  <TotalTime>337</TotalTime>
  <Words>665</Words>
  <Application>Microsoft Office PowerPoint</Application>
  <PresentationFormat>Custom</PresentationFormat>
  <Paragraphs>75</Paragraphs>
  <Slides>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 Black</vt:lpstr>
      <vt:lpstr>Calibri</vt:lpstr>
      <vt:lpstr>Aptos</vt:lpstr>
      <vt:lpstr>DM Sans</vt:lpstr>
      <vt:lpstr>Horizon</vt:lpstr>
      <vt:lpstr>DM Sans Bold</vt:lpstr>
      <vt:lpstr>Arial</vt:lpstr>
      <vt:lpstr>Office Theme</vt:lpstr>
      <vt:lpstr>PowerPoint Presentation</vt:lpstr>
      <vt:lpstr>PowerPoint Presentation</vt:lpstr>
      <vt:lpstr>PowerPoint Presentation</vt:lpstr>
      <vt:lpstr>PowerPoint Presentation</vt:lpstr>
      <vt:lpstr>Banking for People and Planet</vt:lpstr>
      <vt:lpstr>Innovative Implementation Strategies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 VOICECARD AI green new</dc:title>
  <dc:description>Presentation - VOICECARD AI</dc:description>
  <cp:lastModifiedBy>A Kaushik</cp:lastModifiedBy>
  <cp:revision>48</cp:revision>
  <dcterms:created xsi:type="dcterms:W3CDTF">2006-08-16T00:00:00Z</dcterms:created>
  <dcterms:modified xsi:type="dcterms:W3CDTF">2025-06-05T05:47:41Z</dcterms:modified>
  <dc:identifier>DAGpZlmMi0U</dc:identifier>
</cp:coreProperties>
</file>

<file path=docProps/thumbnail.jpeg>
</file>